
<file path=[Content_Types].xml><?xml version="1.0" encoding="utf-8"?>
<Types xmlns="http://schemas.openxmlformats.org/package/2006/content-types">
  <Default ContentType="application/vnd.openxmlformats-package.relationships+xml" Extension="rels"/>
  <Default ContentType="image/png" Extension="png"/>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1.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7.xml"/>
  <Override ContentType="application/vnd.openxmlformats-officedocument.presentationml.notesSlide+xml" PartName="/ppt/notesSlides/notesSlide13.xml"/>
  <Override ContentType="application/vnd.openxmlformats-officedocument.presentationml.notesSlide+xml" PartName="/ppt/notesSlides/notesSlide3.xml"/>
  <Override ContentType="application/vnd.openxmlformats-officedocument.presentationml.notesSlide+xml" PartName="/ppt/notesSlides/notesSlide1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7.xml"/>
  <Override ContentType="application/vnd.openxmlformats-officedocument.presentationml.slide+xml" PartName="/ppt/slides/slide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8.xml"/>
  <Override ContentType="application/vnd.openxmlformats-officedocument.presentationml.slide+xml" PartName="/ppt/slides/slide10.xml"/>
  <Override ContentType="application/vnd.openxmlformats-officedocument.presentationml.slide+xml" PartName="/ppt/slides/slide4.xml"/>
  <Override ContentType="application/vnd.openxmlformats-officedocument.presentationml.slide+xml" PartName="/ppt/slides/slide14.xml"/>
  <Override ContentType="application/vnd.openxmlformats-officedocument.presentationml.slide+xml" PartName="/ppt/slides/slide11.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2" Type="http://schemas.openxmlformats.org/officeDocument/2006/relationships/presProps" Target="presProps.xml"/><Relationship Id="rId12" Type="http://schemas.openxmlformats.org/officeDocument/2006/relationships/slide" Target="slides/slide7.xml"/><Relationship Id="rId13" Type="http://schemas.openxmlformats.org/officeDocument/2006/relationships/slide" Target="slides/slide8.xml"/><Relationship Id="rId1" Type="http://schemas.openxmlformats.org/officeDocument/2006/relationships/theme" Target="theme/theme1.xml"/><Relationship Id="rId4" Type="http://schemas.openxmlformats.org/officeDocument/2006/relationships/slideMaster" Target="slideMasters/slideMaster1.xml"/><Relationship Id="rId10" Type="http://schemas.openxmlformats.org/officeDocument/2006/relationships/slide" Target="slides/slide5.xml"/><Relationship Id="rId3" Type="http://schemas.openxmlformats.org/officeDocument/2006/relationships/tableStyles" Target="tableStyles.xml"/><Relationship Id="rId11" Type="http://schemas.openxmlformats.org/officeDocument/2006/relationships/slide" Target="slides/slide6.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 name="Shape 42"/>
        <p:cNvGrpSpPr/>
        <p:nvPr/>
      </p:nvGrpSpPr>
      <p:grpSpPr>
        <a:xfrm>
          <a:off x="0" y="0"/>
          <a:ext cx="0" cy="0"/>
          <a:chOff x="0" y="0"/>
          <a:chExt cx="0" cy="0"/>
        </a:xfrm>
      </p:grpSpPr>
      <p:sp>
        <p:nvSpPr>
          <p:cNvPr id="43" name="Shape 4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44" name="Shape 4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06" name="Shape 10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show you how to linear our system</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15" name="Shape 11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So last step is to classify the equilibria. There are six types of equilibria. For real eigenvalues, if both are negative, the equilibrium is a stable node; solutions will decay to 0. If both positive, the equilibrium will be an unstable node. The solutions of the system will grow to infinity. The third case is a saddle point when one eigenvalue is positive and another is negative. It is unstable as it compressed in one direction but grow to infinity in the other directions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24" name="Shape 124"/>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For complex conjugate eigenvalues, there are also three cases. With stable spirals, solutions will decay towards the origin. With unstable spirals, the solutions will spiral outwards away from the equilibrium. The last one is centre, with solutions that form concentric ellipse.</a:t>
            </a:r>
          </a:p>
          <a:p>
            <a:pPr>
              <a:spcBef>
                <a:spcPts val="0"/>
              </a:spcBef>
              <a:buNone/>
            </a:pPr>
            <a:r>
              <a:rPr lang="en"/>
              <a:t>Our model is like a centre (periodic orbit/trajectory)</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30" name="Shape 130"/>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The model has some limitations. The equilibrium is a centre and it is structurally unstable. If we disturb the system, it will no longer be a centre and it will spiral in or out. Also,This model doesn’t take into account the fact that prey population has a general upper limit.</a:t>
            </a:r>
          </a:p>
          <a:p>
            <a:pPr>
              <a:spcBef>
                <a:spcPts val="0"/>
              </a:spcBef>
              <a:buNone/>
            </a:pPr>
            <a:r>
              <a:rPr lang="en"/>
              <a:t>There are several ways to improve the model, one is to apply the logistic growth law. Maybe I will leave it to next semester.</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37" name="Shape 13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 name="Shape 48"/>
        <p:cNvGrpSpPr/>
        <p:nvPr/>
      </p:nvGrpSpPr>
      <p:grpSpPr>
        <a:xfrm>
          <a:off x="0" y="0"/>
          <a:ext cx="0" cy="0"/>
          <a:chOff x="0" y="0"/>
          <a:chExt cx="0" cy="0"/>
        </a:xfrm>
      </p:grpSpPr>
      <p:sp>
        <p:nvSpPr>
          <p:cNvPr id="49" name="Shape 4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0" name="Shape 50"/>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Back to our middle school. We first getting in touch with predator and prey in math class is to help ecologists to find out population of species. Capture and mark individuals in one sample, take a second sample in which there is a chance that the same individual can be recaptured. Then using probability, we can get the answer.</a:t>
            </a:r>
          </a:p>
          <a:p>
            <a:pPr>
              <a:spcBef>
                <a:spcPts val="0"/>
              </a:spcBef>
              <a:buNone/>
            </a:pPr>
            <a:r>
              <a:rPr lang="en"/>
              <a:t>However, actual situations are much more complex than that.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7" name="Shape 57"/>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Here we introduce the predator-prey system: P(t) is.. N(t) is...</a:t>
            </a:r>
          </a:p>
          <a:p>
            <a:pPr rtl="0">
              <a:spcBef>
                <a:spcPts val="0"/>
              </a:spcBef>
              <a:buNone/>
            </a:pPr>
            <a:r>
              <a:rPr lang="en"/>
              <a:t>aN(t) is the growth rate, -bN(t)P(t) shows the effects of predation, which is negatively related to both the number of predators and prey. </a:t>
            </a:r>
          </a:p>
          <a:p>
            <a:pPr rtl="0">
              <a:spcBef>
                <a:spcPts val="0"/>
              </a:spcBef>
              <a:buNone/>
            </a:pPr>
            <a:r>
              <a:rPr lang="en"/>
              <a:t>a, b are nonnegative constants</a:t>
            </a:r>
          </a:p>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64" name="Shape 64"/>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-dP(t) shows the effect of mortality, cN(t)P(t) is the growth from predation</a:t>
            </a:r>
          </a:p>
          <a:p>
            <a:pPr rtl="0">
              <a:spcBef>
                <a:spcPts val="0"/>
              </a:spcBef>
              <a:buNone/>
            </a:pPr>
            <a:r>
              <a:t/>
            </a:r>
            <a:endParaRPr/>
          </a:p>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1" name="Shape 71"/>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Altogether, we get the lotka-volterra model</a:t>
            </a:r>
          </a:p>
          <a:p>
            <a:pPr rtl="0">
              <a:spcBef>
                <a:spcPts val="0"/>
              </a:spcBef>
              <a:buNone/>
            </a:pPr>
            <a:r>
              <a:rPr lang="en"/>
              <a:t>It is first order, nonlinear(since it has NP terms) and autonomous, which means it doesn’t depend explicitly on time</a:t>
            </a:r>
          </a:p>
          <a:p>
            <a:pPr rtl="0">
              <a:spcBef>
                <a:spcPts val="0"/>
              </a:spcBef>
              <a:buNone/>
            </a:pPr>
            <a:r>
              <a:rPr lang="en"/>
              <a:t>Here, we get two equilibriums: one is when P=a/b and N=d/c, another is when P=N=0 (no population, trivial) </a:t>
            </a:r>
          </a:p>
          <a:p>
            <a:pPr rtl="0">
              <a:spcBef>
                <a:spcPts val="0"/>
              </a:spcBef>
              <a:buNone/>
            </a:pPr>
            <a:r>
              <a:rPr lang="en"/>
              <a:t>It achieves its equilibrium when the population is stable and unchanging, or to say, when the rate of death equals to the rate of birth</a:t>
            </a:r>
          </a:p>
          <a:p>
            <a:pPr>
              <a:spcBef>
                <a:spcPts val="0"/>
              </a:spcBef>
              <a:buNone/>
            </a:pPr>
            <a:r>
              <a:rPr lang="en"/>
              <a:t>For the second equilibrium, it doesn’t mean anything, so we can just ignore it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8" name="Shape 78"/>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In order to further analyze the model, we have to rescale it because for now we have four parameters, which is too much. By rescaling using the scheme, we are left with only one parameter. And this is our rescaled lotka-volterra system</a:t>
            </a:r>
          </a:p>
          <a:p>
            <a:pPr rtl="0">
              <a:spcBef>
                <a:spcPts val="0"/>
              </a:spcBef>
              <a:buNone/>
            </a:pPr>
            <a:r>
              <a:rPr lang="en"/>
              <a:t>The equilibrium also shifts, from d/c and a/b to where u=v=1, which is a steady status </a:t>
            </a:r>
          </a:p>
          <a:p>
            <a:pPr lvl="0" rtl="0">
              <a:spcBef>
                <a:spcPts val="0"/>
              </a:spcBef>
              <a:buNone/>
            </a:pPr>
            <a:r>
              <a:rPr lang="en"/>
              <a:t>(explain how do we get the new eqm)</a:t>
            </a:r>
          </a:p>
          <a:p>
            <a:pPr lvl="0" rtl="0">
              <a:spcBef>
                <a:spcPts val="0"/>
              </a:spcBef>
              <a:buNone/>
            </a:pPr>
            <a:r>
              <a:t/>
            </a:r>
            <a:endParaRPr b="1"/>
          </a:p>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85" name="Shape 85"/>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To understand dominate behavior around the equilibrium, we need to linearize</a:t>
            </a:r>
          </a:p>
          <a:p>
            <a:pPr rtl="0">
              <a:spcBef>
                <a:spcPts val="0"/>
              </a:spcBef>
              <a:buNone/>
            </a:pPr>
            <a:r>
              <a:rPr lang="en"/>
              <a:t>Here the partial derivatives of the functions f and g are evaluated at the equilibrium point (x0, y0).  </a:t>
            </a:r>
          </a:p>
          <a:p>
            <a:pPr>
              <a:spcBef>
                <a:spcPts val="0"/>
              </a:spcBef>
              <a:buNone/>
            </a:pPr>
            <a:r>
              <a:rPr lang="en"/>
              <a:t>This linearization shifts the equilibrium to the point zero in the X, Y coordinates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94" name="Shape 94"/>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here, we set U=u-1 and V=v-1 because linearization is based on the Taylor expansion and we want to expand around the equilibrium (1,1) </a:t>
            </a:r>
          </a:p>
          <a:p>
            <a:pPr rtl="0">
              <a:spcBef>
                <a:spcPts val="0"/>
              </a:spcBef>
              <a:buNone/>
            </a:pPr>
            <a:r>
              <a:rPr lang="en"/>
              <a:t>Applied to lotka-volterra model at equilibrium (1,1). </a:t>
            </a:r>
          </a:p>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00" name="Shape 100"/>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to solve the linear system. We find eigenvalues by solving the quadratic equation for </a:t>
            </a:r>
            <a:r>
              <a:rPr lang="en">
                <a:solidFill>
                  <a:schemeClr val="dk1"/>
                </a:solidFill>
              </a:rPr>
              <a:t>λ, and then solving for the associated eigenvectors</a:t>
            </a:r>
          </a:p>
          <a:p>
            <a:pPr rtl="0">
              <a:spcBef>
                <a:spcPts val="0"/>
              </a:spcBef>
              <a:buNone/>
            </a:pPr>
            <a:r>
              <a:rPr lang="en"/>
              <a:t>(I is the identity matrix)</a:t>
            </a:r>
          </a:p>
          <a:p>
            <a:pPr>
              <a:spcBef>
                <a:spcPts val="0"/>
              </a:spcBef>
              <a:buNone/>
            </a:pPr>
            <a:r>
              <a:t/>
            </a:r>
            <a:endParaRPr>
              <a:solidFill>
                <a:srgbClr val="545454"/>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p:nvPr/>
        </p:nvSpPr>
        <p:spPr>
          <a:xfrm>
            <a:off x="0" y="2914648"/>
            <a:ext cx="9144000" cy="2228999"/>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cxnSp>
        <p:nvCxnSpPr>
          <p:cNvPr id="10" name="Shape 10"/>
          <p:cNvCxnSpPr/>
          <p:nvPr/>
        </p:nvCxnSpPr>
        <p:spPr>
          <a:xfrm>
            <a:off x="0" y="2914649"/>
            <a:ext cx="9144000" cy="0"/>
          </a:xfrm>
          <a:prstGeom prst="straightConnector1">
            <a:avLst/>
          </a:prstGeom>
          <a:noFill/>
          <a:ln cap="flat" w="28575">
            <a:solidFill>
              <a:schemeClr val="dk1"/>
            </a:solidFill>
            <a:prstDash val="solid"/>
            <a:round/>
            <a:headEnd len="med" w="med" type="none"/>
            <a:tailEnd len="med" w="med" type="none"/>
          </a:ln>
        </p:spPr>
      </p:cxnSp>
      <p:sp>
        <p:nvSpPr>
          <p:cNvPr id="11" name="Shape 11"/>
          <p:cNvSpPr txBox="1"/>
          <p:nvPr>
            <p:ph type="ctrTitle"/>
          </p:nvPr>
        </p:nvSpPr>
        <p:spPr>
          <a:xfrm>
            <a:off x="685800" y="1618313"/>
            <a:ext cx="7772400" cy="1238099"/>
          </a:xfrm>
          <a:prstGeom prst="rect">
            <a:avLst/>
          </a:prstGeom>
        </p:spPr>
        <p:txBody>
          <a:bodyPr anchorCtr="0" anchor="b" bIns="91425" lIns="91425" rIns="91425" tIns="91425"/>
          <a:lstStyle>
            <a:lvl1pPr>
              <a:spcBef>
                <a:spcPts val="0"/>
              </a:spcBef>
              <a:buClr>
                <a:schemeClr val="dk2"/>
              </a:buClr>
              <a:buSzPct val="100000"/>
              <a:defRPr sz="4800">
                <a:solidFill>
                  <a:schemeClr val="dk2"/>
                </a:solidFill>
              </a:defRPr>
            </a:lvl1pPr>
            <a:lvl2pPr>
              <a:spcBef>
                <a:spcPts val="0"/>
              </a:spcBef>
              <a:buClr>
                <a:schemeClr val="dk2"/>
              </a:buClr>
              <a:buSzPct val="100000"/>
              <a:defRPr sz="4800">
                <a:solidFill>
                  <a:schemeClr val="dk2"/>
                </a:solidFill>
              </a:defRPr>
            </a:lvl2pPr>
            <a:lvl3pPr>
              <a:spcBef>
                <a:spcPts val="0"/>
              </a:spcBef>
              <a:buClr>
                <a:schemeClr val="dk2"/>
              </a:buClr>
              <a:buSzPct val="100000"/>
              <a:defRPr sz="4800">
                <a:solidFill>
                  <a:schemeClr val="dk2"/>
                </a:solidFill>
              </a:defRPr>
            </a:lvl3pPr>
            <a:lvl4pPr>
              <a:spcBef>
                <a:spcPts val="0"/>
              </a:spcBef>
              <a:buClr>
                <a:schemeClr val="dk2"/>
              </a:buClr>
              <a:buSzPct val="100000"/>
              <a:defRPr sz="4800">
                <a:solidFill>
                  <a:schemeClr val="dk2"/>
                </a:solidFill>
              </a:defRPr>
            </a:lvl4pPr>
            <a:lvl5pPr>
              <a:spcBef>
                <a:spcPts val="0"/>
              </a:spcBef>
              <a:buClr>
                <a:schemeClr val="dk2"/>
              </a:buClr>
              <a:buSzPct val="100000"/>
              <a:defRPr sz="4800">
                <a:solidFill>
                  <a:schemeClr val="dk2"/>
                </a:solidFill>
              </a:defRPr>
            </a:lvl5pPr>
            <a:lvl6pPr>
              <a:spcBef>
                <a:spcPts val="0"/>
              </a:spcBef>
              <a:buClr>
                <a:schemeClr val="dk2"/>
              </a:buClr>
              <a:buSzPct val="100000"/>
              <a:defRPr sz="4800">
                <a:solidFill>
                  <a:schemeClr val="dk2"/>
                </a:solidFill>
              </a:defRPr>
            </a:lvl6pPr>
            <a:lvl7pPr>
              <a:spcBef>
                <a:spcPts val="0"/>
              </a:spcBef>
              <a:buClr>
                <a:schemeClr val="dk2"/>
              </a:buClr>
              <a:buSzPct val="100000"/>
              <a:defRPr sz="4800">
                <a:solidFill>
                  <a:schemeClr val="dk2"/>
                </a:solidFill>
              </a:defRPr>
            </a:lvl7pPr>
            <a:lvl8pPr>
              <a:spcBef>
                <a:spcPts val="0"/>
              </a:spcBef>
              <a:buClr>
                <a:schemeClr val="dk2"/>
              </a:buClr>
              <a:buSzPct val="100000"/>
              <a:defRPr sz="4800">
                <a:solidFill>
                  <a:schemeClr val="dk2"/>
                </a:solidFill>
              </a:defRPr>
            </a:lvl8pPr>
            <a:lvl9pPr>
              <a:spcBef>
                <a:spcPts val="0"/>
              </a:spcBef>
              <a:buClr>
                <a:schemeClr val="dk2"/>
              </a:buClr>
              <a:buSzPct val="100000"/>
              <a:defRPr sz="4800">
                <a:solidFill>
                  <a:schemeClr val="dk2"/>
                </a:solidFill>
              </a:defRPr>
            </a:lvl9pPr>
          </a:lstStyle>
          <a:p/>
        </p:txBody>
      </p:sp>
      <p:sp>
        <p:nvSpPr>
          <p:cNvPr id="12" name="Shape 12"/>
          <p:cNvSpPr txBox="1"/>
          <p:nvPr>
            <p:ph idx="1" type="subTitle"/>
          </p:nvPr>
        </p:nvSpPr>
        <p:spPr>
          <a:xfrm>
            <a:off x="685800" y="2964777"/>
            <a:ext cx="7772400" cy="944700"/>
          </a:xfrm>
          <a:prstGeom prst="rect">
            <a:avLst/>
          </a:prstGeom>
        </p:spPr>
        <p:txBody>
          <a:bodyPr anchorCtr="0" anchor="t" bIns="91425" lIns="91425" rIns="91425" tIns="91425"/>
          <a:lstStyle>
            <a:lvl1pPr>
              <a:spcBef>
                <a:spcPts val="0"/>
              </a:spcBef>
              <a:buClr>
                <a:schemeClr val="lt2"/>
              </a:buClr>
              <a:buSzPct val="100000"/>
              <a:buNone/>
              <a:defRPr sz="3600">
                <a:solidFill>
                  <a:schemeClr val="lt2"/>
                </a:solidFill>
              </a:defRPr>
            </a:lvl1pPr>
            <a:lvl2pPr>
              <a:spcBef>
                <a:spcPts val="0"/>
              </a:spcBef>
              <a:buClr>
                <a:schemeClr val="lt2"/>
              </a:buClr>
              <a:buSzPct val="100000"/>
              <a:buNone/>
              <a:defRPr sz="3600">
                <a:solidFill>
                  <a:schemeClr val="lt2"/>
                </a:solidFill>
              </a:defRPr>
            </a:lvl2pPr>
            <a:lvl3pPr>
              <a:spcBef>
                <a:spcPts val="0"/>
              </a:spcBef>
              <a:buClr>
                <a:schemeClr val="lt2"/>
              </a:buClr>
              <a:buSzPct val="100000"/>
              <a:buNone/>
              <a:defRPr sz="3600">
                <a:solidFill>
                  <a:schemeClr val="lt2"/>
                </a:solidFill>
              </a:defRPr>
            </a:lvl3pPr>
            <a:lvl4pPr>
              <a:spcBef>
                <a:spcPts val="0"/>
              </a:spcBef>
              <a:buClr>
                <a:schemeClr val="lt2"/>
              </a:buClr>
              <a:buSzPct val="100000"/>
              <a:buNone/>
              <a:defRPr sz="3600">
                <a:solidFill>
                  <a:schemeClr val="lt2"/>
                </a:solidFill>
              </a:defRPr>
            </a:lvl4pPr>
            <a:lvl5pPr>
              <a:spcBef>
                <a:spcPts val="0"/>
              </a:spcBef>
              <a:buClr>
                <a:schemeClr val="lt2"/>
              </a:buClr>
              <a:buSzPct val="100000"/>
              <a:buNone/>
              <a:defRPr sz="3600">
                <a:solidFill>
                  <a:schemeClr val="lt2"/>
                </a:solidFill>
              </a:defRPr>
            </a:lvl5pPr>
            <a:lvl6pPr>
              <a:spcBef>
                <a:spcPts val="0"/>
              </a:spcBef>
              <a:buClr>
                <a:schemeClr val="lt2"/>
              </a:buClr>
              <a:buSzPct val="100000"/>
              <a:buNone/>
              <a:defRPr sz="3600">
                <a:solidFill>
                  <a:schemeClr val="lt2"/>
                </a:solidFill>
              </a:defRPr>
            </a:lvl6pPr>
            <a:lvl7pPr>
              <a:spcBef>
                <a:spcPts val="0"/>
              </a:spcBef>
              <a:buClr>
                <a:schemeClr val="lt2"/>
              </a:buClr>
              <a:buSzPct val="100000"/>
              <a:buNone/>
              <a:defRPr sz="3600">
                <a:solidFill>
                  <a:schemeClr val="lt2"/>
                </a:solidFill>
              </a:defRPr>
            </a:lvl7pPr>
            <a:lvl8pPr>
              <a:spcBef>
                <a:spcPts val="0"/>
              </a:spcBef>
              <a:buClr>
                <a:schemeClr val="lt2"/>
              </a:buClr>
              <a:buSzPct val="100000"/>
              <a:buNone/>
              <a:defRPr sz="3600">
                <a:solidFill>
                  <a:schemeClr val="lt2"/>
                </a:solidFill>
              </a:defRPr>
            </a:lvl8pPr>
            <a:lvl9pPr>
              <a:spcBef>
                <a:spcPts val="0"/>
              </a:spcBef>
              <a:buClr>
                <a:schemeClr val="lt2"/>
              </a:buClr>
              <a:buSzPct val="100000"/>
              <a:buNone/>
              <a:defRPr sz="3600">
                <a:solidFill>
                  <a:schemeClr val="lt2"/>
                </a:solidFill>
              </a:defRPr>
            </a:lvl9pPr>
          </a:lstStyle>
          <a:p/>
        </p:txBody>
      </p:sp>
      <p:sp>
        <p:nvSpPr>
          <p:cNvPr id="13" name="Shape 13"/>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solidFill>
                  <a:schemeClr val="lt1"/>
                </a:solidFill>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4" name="Shape 14"/>
        <p:cNvGrpSpPr/>
        <p:nvPr/>
      </p:nvGrpSpPr>
      <p:grpSpPr>
        <a:xfrm>
          <a:off x="0" y="0"/>
          <a:ext cx="0" cy="0"/>
          <a:chOff x="0" y="0"/>
          <a:chExt cx="0" cy="0"/>
        </a:xfrm>
      </p:grpSpPr>
      <p:sp>
        <p:nvSpPr>
          <p:cNvPr id="15" name="Shape 15"/>
          <p:cNvSpPr/>
          <p:nvPr/>
        </p:nvSpPr>
        <p:spPr>
          <a:xfrm>
            <a:off x="0" y="0"/>
            <a:ext cx="9144000" cy="1127700"/>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cxnSp>
        <p:nvCxnSpPr>
          <p:cNvPr id="16" name="Shape 16"/>
          <p:cNvCxnSpPr/>
          <p:nvPr/>
        </p:nvCxnSpPr>
        <p:spPr>
          <a:xfrm>
            <a:off x="0" y="1127679"/>
            <a:ext cx="9144000" cy="0"/>
          </a:xfrm>
          <a:prstGeom prst="straightConnector1">
            <a:avLst/>
          </a:prstGeom>
          <a:noFill/>
          <a:ln cap="flat" w="28575">
            <a:solidFill>
              <a:schemeClr val="dk1"/>
            </a:solidFill>
            <a:prstDash val="solid"/>
            <a:round/>
            <a:headEnd len="med" w="med" type="none"/>
            <a:tailEnd len="med" w="med" type="none"/>
          </a:ln>
        </p:spPr>
      </p:cxnSp>
      <p:sp>
        <p:nvSpPr>
          <p:cNvPr id="17" name="Shape 17"/>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457200" y="1200150"/>
            <a:ext cx="82296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p:nvPr/>
        </p:nvSpPr>
        <p:spPr>
          <a:xfrm>
            <a:off x="0" y="0"/>
            <a:ext cx="9144000" cy="1127700"/>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cxnSp>
        <p:nvCxnSpPr>
          <p:cNvPr id="22" name="Shape 22"/>
          <p:cNvCxnSpPr/>
          <p:nvPr/>
        </p:nvCxnSpPr>
        <p:spPr>
          <a:xfrm>
            <a:off x="0" y="1127679"/>
            <a:ext cx="9144000" cy="0"/>
          </a:xfrm>
          <a:prstGeom prst="straightConnector1">
            <a:avLst/>
          </a:prstGeom>
          <a:noFill/>
          <a:ln cap="flat" w="28575">
            <a:solidFill>
              <a:schemeClr val="dk1"/>
            </a:solidFill>
            <a:prstDash val="solid"/>
            <a:round/>
            <a:headEnd len="med" w="med" type="none"/>
            <a:tailEnd len="med" w="med" type="none"/>
          </a:ln>
        </p:spPr>
      </p:cxnSp>
      <p:sp>
        <p:nvSpPr>
          <p:cNvPr id="23" name="Shape 23"/>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4" name="Shape 24"/>
          <p:cNvSpPr txBox="1"/>
          <p:nvPr>
            <p:ph idx="1" type="body"/>
          </p:nvPr>
        </p:nvSpPr>
        <p:spPr>
          <a:xfrm>
            <a:off x="457200"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5" name="Shape 25"/>
          <p:cNvSpPr txBox="1"/>
          <p:nvPr>
            <p:ph idx="2" type="body"/>
          </p:nvPr>
        </p:nvSpPr>
        <p:spPr>
          <a:xfrm>
            <a:off x="4692273"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6" name="Shape 26"/>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7" name="Shape 27"/>
        <p:cNvGrpSpPr/>
        <p:nvPr/>
      </p:nvGrpSpPr>
      <p:grpSpPr>
        <a:xfrm>
          <a:off x="0" y="0"/>
          <a:ext cx="0" cy="0"/>
          <a:chOff x="0" y="0"/>
          <a:chExt cx="0" cy="0"/>
        </a:xfrm>
      </p:grpSpPr>
      <p:sp>
        <p:nvSpPr>
          <p:cNvPr id="28" name="Shape 28"/>
          <p:cNvSpPr/>
          <p:nvPr/>
        </p:nvSpPr>
        <p:spPr>
          <a:xfrm>
            <a:off x="0" y="0"/>
            <a:ext cx="9144000" cy="1127700"/>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cxnSp>
        <p:nvCxnSpPr>
          <p:cNvPr id="29" name="Shape 29"/>
          <p:cNvCxnSpPr/>
          <p:nvPr/>
        </p:nvCxnSpPr>
        <p:spPr>
          <a:xfrm>
            <a:off x="0" y="1127679"/>
            <a:ext cx="9144000" cy="0"/>
          </a:xfrm>
          <a:prstGeom prst="straightConnector1">
            <a:avLst/>
          </a:prstGeom>
          <a:noFill/>
          <a:ln cap="flat" w="28575">
            <a:solidFill>
              <a:schemeClr val="dk1"/>
            </a:solidFill>
            <a:prstDash val="solid"/>
            <a:round/>
            <a:headEnd len="med" w="med" type="none"/>
            <a:tailEnd len="med" w="med" type="none"/>
          </a:ln>
        </p:spPr>
      </p:cxnSp>
      <p:sp>
        <p:nvSpPr>
          <p:cNvPr id="30" name="Shape 30"/>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1" name="Shape 31"/>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2" name="Shape 32"/>
        <p:cNvGrpSpPr/>
        <p:nvPr/>
      </p:nvGrpSpPr>
      <p:grpSpPr>
        <a:xfrm>
          <a:off x="0" y="0"/>
          <a:ext cx="0" cy="0"/>
          <a:chOff x="0" y="0"/>
          <a:chExt cx="0" cy="0"/>
        </a:xfrm>
      </p:grpSpPr>
      <p:sp>
        <p:nvSpPr>
          <p:cNvPr id="33" name="Shape 33"/>
          <p:cNvSpPr/>
          <p:nvPr/>
        </p:nvSpPr>
        <p:spPr>
          <a:xfrm>
            <a:off x="0" y="4225081"/>
            <a:ext cx="9144000" cy="918300"/>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cxnSp>
        <p:nvCxnSpPr>
          <p:cNvPr id="34" name="Shape 34"/>
          <p:cNvCxnSpPr/>
          <p:nvPr/>
        </p:nvCxnSpPr>
        <p:spPr>
          <a:xfrm>
            <a:off x="0" y="4225081"/>
            <a:ext cx="9144000" cy="0"/>
          </a:xfrm>
          <a:prstGeom prst="straightConnector1">
            <a:avLst/>
          </a:prstGeom>
          <a:noFill/>
          <a:ln cap="flat" w="28575">
            <a:solidFill>
              <a:schemeClr val="dk1"/>
            </a:solidFill>
            <a:prstDash val="solid"/>
            <a:round/>
            <a:headEnd len="med" w="med" type="none"/>
            <a:tailEnd len="med" w="med" type="none"/>
          </a:ln>
        </p:spPr>
      </p:cxnSp>
      <p:sp>
        <p:nvSpPr>
          <p:cNvPr id="35" name="Shape 35"/>
          <p:cNvSpPr txBox="1"/>
          <p:nvPr>
            <p:ph idx="1" type="body"/>
          </p:nvPr>
        </p:nvSpPr>
        <p:spPr>
          <a:xfrm>
            <a:off x="457200" y="4406309"/>
            <a:ext cx="8229600" cy="519599"/>
          </a:xfrm>
          <a:prstGeom prst="rect">
            <a:avLst/>
          </a:prstGeom>
        </p:spPr>
        <p:txBody>
          <a:bodyPr anchorCtr="0" anchor="t" bIns="91425" lIns="91425" rIns="91425" tIns="91425"/>
          <a:lstStyle>
            <a:lvl1pPr algn="ctr">
              <a:spcBef>
                <a:spcPts val="0"/>
              </a:spcBef>
              <a:buClr>
                <a:schemeClr val="lt1"/>
              </a:buClr>
              <a:buSzPct val="100000"/>
              <a:buNone/>
              <a:defRPr sz="1800">
                <a:solidFill>
                  <a:schemeClr val="lt1"/>
                </a:solidFill>
              </a:defRPr>
            </a:lvl1pPr>
          </a:lstStyle>
          <a:p/>
        </p:txBody>
      </p:sp>
      <p:sp>
        <p:nvSpPr>
          <p:cNvPr id="36" name="Shape 36"/>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solidFill>
                  <a:schemeClr val="lt1"/>
                </a:solidFill>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7" name="Shape 37"/>
        <p:cNvGrpSpPr/>
        <p:nvPr/>
      </p:nvGrpSpPr>
      <p:grpSpPr>
        <a:xfrm>
          <a:off x="0" y="0"/>
          <a:ext cx="0" cy="0"/>
          <a:chOff x="0" y="0"/>
          <a:chExt cx="0" cy="0"/>
        </a:xfrm>
      </p:grpSpPr>
      <p:sp>
        <p:nvSpPr>
          <p:cNvPr id="38" name="Shape 38"/>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400"/>
          </a:xfrm>
          <a:prstGeom prst="rect">
            <a:avLst/>
          </a:prstGeom>
          <a:noFill/>
          <a:ln>
            <a:noFill/>
          </a:ln>
        </p:spPr>
        <p:txBody>
          <a:bodyPr anchorCtr="0" anchor="b" bIns="91425" lIns="91425" rIns="91425" tIns="91425"/>
          <a:lstStyle>
            <a:lvl1pPr>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1pPr>
            <a:lvl2pPr>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2pPr>
            <a:lvl3pPr>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3pPr>
            <a:lvl4pPr>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4pPr>
            <a:lvl5pPr>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5pPr>
            <a:lvl6pPr>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6pPr>
            <a:lvl7pPr>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7pPr>
            <a:lvl8pPr>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8pPr>
            <a:lvl9pPr>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9pPr>
          </a:lstStyle>
          <a:p/>
        </p:txBody>
      </p:sp>
      <p:sp>
        <p:nvSpPr>
          <p:cNvPr id="6" name="Shape 6"/>
          <p:cNvSpPr txBox="1"/>
          <p:nvPr>
            <p:ph idx="1" type="body"/>
          </p:nvPr>
        </p:nvSpPr>
        <p:spPr>
          <a:xfrm>
            <a:off x="457200" y="1200150"/>
            <a:ext cx="8229600" cy="3725699"/>
          </a:xfrm>
          <a:prstGeom prst="rect">
            <a:avLst/>
          </a:prstGeom>
          <a:noFill/>
          <a:ln>
            <a:noFill/>
          </a:ln>
        </p:spPr>
        <p:txBody>
          <a:bodyPr anchorCtr="0" anchor="t" bIns="91425" lIns="91425" rIns="91425" tIns="91425"/>
          <a:lstStyle>
            <a:lvl1pPr>
              <a:spcBef>
                <a:spcPts val="600"/>
              </a:spcBef>
              <a:buClr>
                <a:schemeClr val="dk2"/>
              </a:buClr>
              <a:buSzPct val="100000"/>
              <a:buFont typeface="Trebuchet MS"/>
              <a:defRPr sz="3000">
                <a:solidFill>
                  <a:schemeClr val="dk2"/>
                </a:solidFill>
                <a:latin typeface="Trebuchet MS"/>
                <a:ea typeface="Trebuchet MS"/>
                <a:cs typeface="Trebuchet MS"/>
                <a:sym typeface="Trebuchet MS"/>
              </a:defRPr>
            </a:lvl1pPr>
            <a:lvl2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2pPr>
            <a:lvl3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4pPr>
            <a:lvl5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5pPr>
            <a:lvl6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6pPr>
            <a:lvl7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7pPr>
            <a:lvl8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8pPr>
            <a:lvl9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9pPr>
          </a:lstStyle>
          <a:p/>
        </p:txBody>
      </p:sp>
      <p:sp>
        <p:nvSpPr>
          <p:cNvPr id="7" name="Shape 7"/>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lvl1pPr algn="r">
              <a:spcBef>
                <a:spcPts val="0"/>
              </a:spcBef>
              <a:buNone/>
              <a:defRPr sz="1300">
                <a:solidFill>
                  <a:schemeClr val="dk2"/>
                </a:solidFill>
                <a:latin typeface="Trebuchet MS"/>
                <a:ea typeface="Trebuchet MS"/>
                <a:cs typeface="Trebuchet MS"/>
                <a:sym typeface="Trebuchet MS"/>
              </a:defRPr>
            </a:lvl1pPr>
          </a:lstStyle>
          <a:p>
            <a:pPr>
              <a:spcBef>
                <a:spcPts val="0"/>
              </a:spcBef>
              <a:buNone/>
            </a:pPr>
            <a:fld id="{00000000-1234-1234-1234-123412341234}" type="slidenum">
              <a:rPr lang="en"/>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02.png"/><Relationship Id="rId3" Type="http://schemas.openxmlformats.org/officeDocument/2006/relationships/image" Target="../media/image01.png"/><Relationship Id="rId5" Type="http://schemas.openxmlformats.org/officeDocument/2006/relationships/image" Target="../media/image00.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09.png"/><Relationship Id="rId3" Type="http://schemas.openxmlformats.org/officeDocument/2006/relationships/image" Target="../media/image08.png"/><Relationship Id="rId5"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 Id="rId3"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 Id="rId3" Type="http://schemas.openxmlformats.org/officeDocument/2006/relationships/image" Target="../media/image1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 Id="rId3" Type="http://schemas.openxmlformats.org/officeDocument/2006/relationships/image" Target="../media/image0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 Id="rId3" Type="http://schemas.openxmlformats.org/officeDocument/2006/relationships/image" Target="../media/image0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 Id="rId3" Type="http://schemas.openxmlformats.org/officeDocument/2006/relationships/image" Target="../media/image0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05.png"/><Relationship Id="rId3" Type="http://schemas.openxmlformats.org/officeDocument/2006/relationships/image" Target="../media/image0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 name="Shape 39"/>
        <p:cNvGrpSpPr/>
        <p:nvPr/>
      </p:nvGrpSpPr>
      <p:grpSpPr>
        <a:xfrm>
          <a:off x="0" y="0"/>
          <a:ext cx="0" cy="0"/>
          <a:chOff x="0" y="0"/>
          <a:chExt cx="0" cy="0"/>
        </a:xfrm>
      </p:grpSpPr>
      <p:sp>
        <p:nvSpPr>
          <p:cNvPr id="40" name="Shape 40"/>
          <p:cNvSpPr txBox="1"/>
          <p:nvPr>
            <p:ph type="ctrTitle"/>
          </p:nvPr>
        </p:nvSpPr>
        <p:spPr>
          <a:xfrm>
            <a:off x="886575" y="1106763"/>
            <a:ext cx="7772400" cy="1238099"/>
          </a:xfrm>
          <a:prstGeom prst="rect">
            <a:avLst/>
          </a:prstGeom>
        </p:spPr>
        <p:txBody>
          <a:bodyPr anchorCtr="0" anchor="b" bIns="91425" lIns="91425" rIns="91425" tIns="91425">
            <a:noAutofit/>
          </a:bodyPr>
          <a:lstStyle/>
          <a:p>
            <a:pPr rtl="0">
              <a:lnSpc>
                <a:spcPct val="115000"/>
              </a:lnSpc>
              <a:spcBef>
                <a:spcPts val="0"/>
              </a:spcBef>
              <a:buNone/>
            </a:pPr>
            <a:r>
              <a:rPr lang="en" sz="5000">
                <a:latin typeface="Times New Roman"/>
                <a:ea typeface="Times New Roman"/>
                <a:cs typeface="Times New Roman"/>
                <a:sym typeface="Times New Roman"/>
              </a:rPr>
              <a:t>Mathematical Modelling:</a:t>
            </a:r>
          </a:p>
          <a:p>
            <a:pPr>
              <a:lnSpc>
                <a:spcPct val="115000"/>
              </a:lnSpc>
              <a:spcBef>
                <a:spcPts val="0"/>
              </a:spcBef>
              <a:buNone/>
            </a:pPr>
            <a:r>
              <a:rPr lang="en">
                <a:latin typeface="Times New Roman"/>
                <a:ea typeface="Times New Roman"/>
                <a:cs typeface="Times New Roman"/>
                <a:sym typeface="Times New Roman"/>
              </a:rPr>
              <a:t>The Lotka-Volterra Model</a:t>
            </a:r>
          </a:p>
        </p:txBody>
      </p:sp>
      <p:sp>
        <p:nvSpPr>
          <p:cNvPr id="41" name="Shape 41"/>
          <p:cNvSpPr txBox="1"/>
          <p:nvPr>
            <p:ph idx="1" type="subTitle"/>
          </p:nvPr>
        </p:nvSpPr>
        <p:spPr>
          <a:xfrm>
            <a:off x="774050" y="3118977"/>
            <a:ext cx="7772400" cy="944700"/>
          </a:xfrm>
          <a:prstGeom prst="rect">
            <a:avLst/>
          </a:prstGeom>
        </p:spPr>
        <p:txBody>
          <a:bodyPr anchorCtr="0" anchor="t" bIns="91425" lIns="91425" rIns="91425" tIns="91425">
            <a:noAutofit/>
          </a:bodyPr>
          <a:lstStyle/>
          <a:p>
            <a:pPr rtl="0" algn="ctr">
              <a:spcBef>
                <a:spcPts val="0"/>
              </a:spcBef>
              <a:buNone/>
            </a:pPr>
            <a:r>
              <a:rPr lang="en" sz="3000">
                <a:latin typeface="Times New Roman"/>
                <a:ea typeface="Times New Roman"/>
                <a:cs typeface="Times New Roman"/>
                <a:sym typeface="Times New Roman"/>
              </a:rPr>
              <a:t>Rouzhen Ma</a:t>
            </a:r>
          </a:p>
          <a:p>
            <a:pPr rtl="0" algn="ctr">
              <a:spcBef>
                <a:spcPts val="0"/>
              </a:spcBef>
              <a:buNone/>
            </a:pPr>
            <a:r>
              <a:t/>
            </a:r>
            <a:endParaRPr sz="3000">
              <a:latin typeface="Times New Roman"/>
              <a:ea typeface="Times New Roman"/>
              <a:cs typeface="Times New Roman"/>
              <a:sym typeface="Times New Roman"/>
            </a:endParaRPr>
          </a:p>
          <a:p>
            <a:pPr algn="ctr">
              <a:spcBef>
                <a:spcPts val="0"/>
              </a:spcBef>
              <a:buNone/>
            </a:pPr>
            <a:r>
              <a:rPr lang="en" sz="3000">
                <a:latin typeface="Times New Roman"/>
                <a:ea typeface="Times New Roman"/>
                <a:cs typeface="Times New Roman"/>
                <a:sym typeface="Times New Roman"/>
              </a:rPr>
              <a:t> </a:t>
            </a:r>
            <a:r>
              <a:rPr lang="en" sz="2400">
                <a:latin typeface="Times New Roman"/>
                <a:ea typeface="Times New Roman"/>
                <a:cs typeface="Times New Roman"/>
                <a:sym typeface="Times New Roman"/>
              </a:rPr>
              <a:t>Stephanie Young(Mentor)</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txBox="1"/>
          <p:nvPr>
            <p:ph type="title"/>
          </p:nvPr>
        </p:nvSpPr>
        <p:spPr>
          <a:xfrm>
            <a:off x="0" y="3"/>
            <a:ext cx="8229600" cy="857400"/>
          </a:xfrm>
          <a:prstGeom prst="rect">
            <a:avLst/>
          </a:prstGeom>
        </p:spPr>
        <p:txBody>
          <a:bodyPr anchorCtr="0" anchor="b" bIns="91425" lIns="91425" rIns="91425" tIns="91425">
            <a:noAutofit/>
          </a:bodyPr>
          <a:lstStyle/>
          <a:p>
            <a:pPr>
              <a:spcBef>
                <a:spcPts val="0"/>
              </a:spcBef>
              <a:buNone/>
            </a:pPr>
            <a:r>
              <a:rPr lang="en">
                <a:latin typeface="Times New Roman"/>
                <a:ea typeface="Times New Roman"/>
                <a:cs typeface="Times New Roman"/>
                <a:sym typeface="Times New Roman"/>
              </a:rPr>
              <a:t>Solving Linear system</a:t>
            </a:r>
          </a:p>
        </p:txBody>
      </p:sp>
      <p:sp>
        <p:nvSpPr>
          <p:cNvPr id="103" name="Shape 103"/>
          <p:cNvSpPr txBox="1"/>
          <p:nvPr>
            <p:ph idx="1" type="body"/>
          </p:nvPr>
        </p:nvSpPr>
        <p:spPr>
          <a:xfrm>
            <a:off x="183600" y="1200150"/>
            <a:ext cx="8229600" cy="3725699"/>
          </a:xfrm>
          <a:prstGeom prst="rect">
            <a:avLst/>
          </a:prstGeom>
        </p:spPr>
        <p:txBody>
          <a:bodyPr anchorCtr="0" anchor="t" bIns="91425" lIns="91425" rIns="91425" tIns="91425">
            <a:noAutofit/>
          </a:bodyPr>
          <a:lstStyle/>
          <a:p>
            <a:pPr>
              <a:spcBef>
                <a:spcPts val="0"/>
              </a:spcBef>
              <a:buNone/>
            </a:pPr>
            <a:r>
              <a:rPr lang="en">
                <a:latin typeface="Times New Roman"/>
                <a:ea typeface="Times New Roman"/>
                <a:cs typeface="Times New Roman"/>
                <a:sym typeface="Times New Roman"/>
              </a:rPr>
              <a:t>how to find eigenvalues/eigenvectors in our system?</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0" y="3"/>
            <a:ext cx="8229600" cy="857400"/>
          </a:xfrm>
          <a:prstGeom prst="rect">
            <a:avLst/>
          </a:prstGeom>
        </p:spPr>
        <p:txBody>
          <a:bodyPr anchorCtr="0" anchor="b" bIns="91425" lIns="91425" rIns="91425" tIns="91425">
            <a:noAutofit/>
          </a:bodyPr>
          <a:lstStyle/>
          <a:p>
            <a:pPr>
              <a:spcBef>
                <a:spcPts val="0"/>
              </a:spcBef>
              <a:buNone/>
            </a:pPr>
            <a:r>
              <a:rPr lang="en">
                <a:latin typeface="Times New Roman"/>
                <a:ea typeface="Times New Roman"/>
                <a:cs typeface="Times New Roman"/>
                <a:sym typeface="Times New Roman"/>
              </a:rPr>
              <a:t>Classification of the Equilibria</a:t>
            </a:r>
          </a:p>
        </p:txBody>
      </p:sp>
      <p:sp>
        <p:nvSpPr>
          <p:cNvPr id="109" name="Shape 109"/>
          <p:cNvSpPr txBox="1"/>
          <p:nvPr>
            <p:ph idx="1" type="body"/>
          </p:nvPr>
        </p:nvSpPr>
        <p:spPr>
          <a:xfrm>
            <a:off x="457200" y="1063375"/>
            <a:ext cx="8229600" cy="3725699"/>
          </a:xfrm>
          <a:prstGeom prst="rect">
            <a:avLst/>
          </a:prstGeom>
        </p:spPr>
        <p:txBody>
          <a:bodyPr anchorCtr="0" anchor="t" bIns="91425" lIns="91425" rIns="91425" tIns="91425">
            <a:noAutofit/>
          </a:bodyPr>
          <a:lstStyle/>
          <a:p>
            <a:pPr indent="-406400" lvl="0" marL="457200" rtl="0">
              <a:spcBef>
                <a:spcPts val="0"/>
              </a:spcBef>
              <a:buClr>
                <a:schemeClr val="dk2"/>
              </a:buClr>
              <a:buSzPct val="100000"/>
              <a:buFont typeface="Arial"/>
              <a:buChar char="●"/>
            </a:pPr>
            <a:r>
              <a:rPr lang="en" sz="2800">
                <a:latin typeface="Times New Roman"/>
                <a:ea typeface="Times New Roman"/>
                <a:cs typeface="Times New Roman"/>
                <a:sym typeface="Times New Roman"/>
              </a:rPr>
              <a:t>Real Eigenvalues: </a:t>
            </a:r>
            <a:r>
              <a:rPr i="1" lang="en" sz="2800">
                <a:solidFill>
                  <a:srgbClr val="545454"/>
                </a:solidFill>
                <a:latin typeface="Times New Roman"/>
                <a:ea typeface="Times New Roman"/>
                <a:cs typeface="Times New Roman"/>
                <a:sym typeface="Times New Roman"/>
              </a:rPr>
              <a:t>λ</a:t>
            </a:r>
            <a:r>
              <a:rPr baseline="-25000" i="1" lang="en" sz="2800">
                <a:solidFill>
                  <a:srgbClr val="545454"/>
                </a:solidFill>
                <a:latin typeface="Times New Roman"/>
                <a:ea typeface="Times New Roman"/>
                <a:cs typeface="Times New Roman"/>
                <a:sym typeface="Times New Roman"/>
              </a:rPr>
              <a:t>1</a:t>
            </a:r>
            <a:r>
              <a:rPr i="1" lang="en" sz="2800">
                <a:solidFill>
                  <a:srgbClr val="545454"/>
                </a:solidFill>
                <a:latin typeface="Times New Roman"/>
                <a:ea typeface="Times New Roman"/>
                <a:cs typeface="Times New Roman"/>
                <a:sym typeface="Times New Roman"/>
              </a:rPr>
              <a:t>, λ</a:t>
            </a:r>
            <a:r>
              <a:rPr baseline="-25000" i="1" lang="en" sz="2800">
                <a:solidFill>
                  <a:srgbClr val="545454"/>
                </a:solidFill>
                <a:latin typeface="Times New Roman"/>
                <a:ea typeface="Times New Roman"/>
                <a:cs typeface="Times New Roman"/>
                <a:sym typeface="Times New Roman"/>
              </a:rPr>
              <a:t>2 </a:t>
            </a:r>
            <a:r>
              <a:rPr i="1" lang="en" sz="2800">
                <a:solidFill>
                  <a:srgbClr val="545454"/>
                </a:solidFill>
                <a:latin typeface="Times New Roman"/>
                <a:ea typeface="Times New Roman"/>
                <a:cs typeface="Times New Roman"/>
                <a:sym typeface="Times New Roman"/>
              </a:rPr>
              <a:t>&lt;0</a:t>
            </a:r>
            <a:r>
              <a:rPr lang="en" sz="2800">
                <a:solidFill>
                  <a:srgbClr val="545454"/>
                </a:solidFill>
                <a:latin typeface="Times New Roman"/>
                <a:ea typeface="Times New Roman"/>
                <a:cs typeface="Times New Roman"/>
                <a:sym typeface="Times New Roman"/>
              </a:rPr>
              <a:t>  → Stable node</a:t>
            </a:r>
          </a:p>
          <a:p>
            <a:pPr indent="-406400" lvl="0" marL="457200" rtl="0">
              <a:spcBef>
                <a:spcPts val="0"/>
              </a:spcBef>
              <a:buClr>
                <a:schemeClr val="dk2"/>
              </a:buClr>
              <a:buSzPct val="100000"/>
              <a:buFont typeface="Arial"/>
              <a:buChar char="●"/>
            </a:pPr>
            <a:r>
              <a:rPr lang="en" sz="2800">
                <a:latin typeface="Times New Roman"/>
                <a:ea typeface="Times New Roman"/>
                <a:cs typeface="Times New Roman"/>
                <a:sym typeface="Times New Roman"/>
              </a:rPr>
              <a:t>Real Eigenvalues: </a:t>
            </a:r>
            <a:r>
              <a:rPr i="1" lang="en" sz="2800">
                <a:solidFill>
                  <a:srgbClr val="545454"/>
                </a:solidFill>
                <a:latin typeface="Times New Roman"/>
                <a:ea typeface="Times New Roman"/>
                <a:cs typeface="Times New Roman"/>
                <a:sym typeface="Times New Roman"/>
              </a:rPr>
              <a:t>λ</a:t>
            </a:r>
            <a:r>
              <a:rPr baseline="-25000" i="1" lang="en" sz="2800">
                <a:solidFill>
                  <a:srgbClr val="545454"/>
                </a:solidFill>
                <a:latin typeface="Times New Roman"/>
                <a:ea typeface="Times New Roman"/>
                <a:cs typeface="Times New Roman"/>
                <a:sym typeface="Times New Roman"/>
              </a:rPr>
              <a:t>1</a:t>
            </a:r>
            <a:r>
              <a:rPr i="1" lang="en" sz="2800">
                <a:solidFill>
                  <a:srgbClr val="545454"/>
                </a:solidFill>
                <a:latin typeface="Times New Roman"/>
                <a:ea typeface="Times New Roman"/>
                <a:cs typeface="Times New Roman"/>
                <a:sym typeface="Times New Roman"/>
              </a:rPr>
              <a:t>, λ</a:t>
            </a:r>
            <a:r>
              <a:rPr baseline="-25000" i="1" lang="en" sz="2800">
                <a:solidFill>
                  <a:srgbClr val="545454"/>
                </a:solidFill>
                <a:latin typeface="Times New Roman"/>
                <a:ea typeface="Times New Roman"/>
                <a:cs typeface="Times New Roman"/>
                <a:sym typeface="Times New Roman"/>
              </a:rPr>
              <a:t>2 </a:t>
            </a:r>
            <a:r>
              <a:rPr i="1" lang="en" sz="2800">
                <a:solidFill>
                  <a:srgbClr val="545454"/>
                </a:solidFill>
                <a:latin typeface="Times New Roman"/>
                <a:ea typeface="Times New Roman"/>
                <a:cs typeface="Times New Roman"/>
                <a:sym typeface="Times New Roman"/>
              </a:rPr>
              <a:t>&gt;0 </a:t>
            </a:r>
            <a:r>
              <a:rPr lang="en" sz="2800">
                <a:solidFill>
                  <a:srgbClr val="545454"/>
                </a:solidFill>
                <a:latin typeface="Times New Roman"/>
                <a:ea typeface="Times New Roman"/>
                <a:cs typeface="Times New Roman"/>
                <a:sym typeface="Times New Roman"/>
              </a:rPr>
              <a:t>→ Unstable node</a:t>
            </a:r>
          </a:p>
          <a:p>
            <a:pPr indent="-406400" lvl="0" marL="457200" rtl="0">
              <a:spcBef>
                <a:spcPts val="0"/>
              </a:spcBef>
              <a:buClr>
                <a:schemeClr val="dk2"/>
              </a:buClr>
              <a:buSzPct val="100000"/>
              <a:buFont typeface="Arial"/>
              <a:buChar char="●"/>
            </a:pPr>
            <a:r>
              <a:rPr lang="en" sz="2800">
                <a:latin typeface="Times New Roman"/>
                <a:ea typeface="Times New Roman"/>
                <a:cs typeface="Times New Roman"/>
                <a:sym typeface="Times New Roman"/>
              </a:rPr>
              <a:t>Real Eigenvalues: </a:t>
            </a:r>
            <a:r>
              <a:rPr i="1" lang="en" sz="2800">
                <a:solidFill>
                  <a:srgbClr val="545454"/>
                </a:solidFill>
                <a:latin typeface="Times New Roman"/>
                <a:ea typeface="Times New Roman"/>
                <a:cs typeface="Times New Roman"/>
                <a:sym typeface="Times New Roman"/>
              </a:rPr>
              <a:t>λ</a:t>
            </a:r>
            <a:r>
              <a:rPr baseline="-25000" i="1" lang="en" sz="2800">
                <a:solidFill>
                  <a:srgbClr val="545454"/>
                </a:solidFill>
                <a:latin typeface="Times New Roman"/>
                <a:ea typeface="Times New Roman"/>
                <a:cs typeface="Times New Roman"/>
                <a:sym typeface="Times New Roman"/>
              </a:rPr>
              <a:t>1 </a:t>
            </a:r>
            <a:r>
              <a:rPr i="1" lang="en" sz="2800">
                <a:solidFill>
                  <a:srgbClr val="545454"/>
                </a:solidFill>
                <a:latin typeface="Times New Roman"/>
                <a:ea typeface="Times New Roman"/>
                <a:cs typeface="Times New Roman"/>
                <a:sym typeface="Times New Roman"/>
              </a:rPr>
              <a:t>&lt; 0 &lt; λ</a:t>
            </a:r>
            <a:r>
              <a:rPr baseline="-25000" i="1" lang="en" sz="2800">
                <a:solidFill>
                  <a:srgbClr val="545454"/>
                </a:solidFill>
                <a:latin typeface="Times New Roman"/>
                <a:ea typeface="Times New Roman"/>
                <a:cs typeface="Times New Roman"/>
                <a:sym typeface="Times New Roman"/>
              </a:rPr>
              <a:t>2</a:t>
            </a:r>
            <a:r>
              <a:rPr lang="en" sz="2800">
                <a:solidFill>
                  <a:srgbClr val="545454"/>
                </a:solidFill>
                <a:latin typeface="Times New Roman"/>
                <a:ea typeface="Times New Roman"/>
                <a:cs typeface="Times New Roman"/>
                <a:sym typeface="Times New Roman"/>
              </a:rPr>
              <a:t> → Saddle point</a:t>
            </a:r>
          </a:p>
          <a:p>
            <a:pPr lvl="0">
              <a:spcBef>
                <a:spcPts val="0"/>
              </a:spcBef>
              <a:buNone/>
            </a:pPr>
            <a:r>
              <a:t/>
            </a:r>
            <a:endParaRPr sz="2800">
              <a:solidFill>
                <a:srgbClr val="545454"/>
              </a:solidFill>
              <a:latin typeface="Times New Roman"/>
              <a:ea typeface="Times New Roman"/>
              <a:cs typeface="Times New Roman"/>
              <a:sym typeface="Times New Roman"/>
            </a:endParaRPr>
          </a:p>
        </p:txBody>
      </p:sp>
      <p:pic>
        <p:nvPicPr>
          <p:cNvPr id="110" name="Shape 110"/>
          <p:cNvPicPr preferRelativeResize="0"/>
          <p:nvPr/>
        </p:nvPicPr>
        <p:blipFill>
          <a:blip r:embed="rId3">
            <a:alphaModFix/>
          </a:blip>
          <a:stretch>
            <a:fillRect/>
          </a:stretch>
        </p:blipFill>
        <p:spPr>
          <a:xfrm>
            <a:off x="1038150" y="3017350"/>
            <a:ext cx="1466850" cy="1447800"/>
          </a:xfrm>
          <a:prstGeom prst="rect">
            <a:avLst/>
          </a:prstGeom>
          <a:noFill/>
          <a:ln>
            <a:noFill/>
          </a:ln>
        </p:spPr>
      </p:pic>
      <p:pic>
        <p:nvPicPr>
          <p:cNvPr id="111" name="Shape 111"/>
          <p:cNvPicPr preferRelativeResize="0"/>
          <p:nvPr/>
        </p:nvPicPr>
        <p:blipFill>
          <a:blip r:embed="rId4">
            <a:alphaModFix/>
          </a:blip>
          <a:stretch>
            <a:fillRect/>
          </a:stretch>
        </p:blipFill>
        <p:spPr>
          <a:xfrm>
            <a:off x="3495212" y="3026862"/>
            <a:ext cx="1438275" cy="1428750"/>
          </a:xfrm>
          <a:prstGeom prst="rect">
            <a:avLst/>
          </a:prstGeom>
          <a:noFill/>
          <a:ln>
            <a:noFill/>
          </a:ln>
        </p:spPr>
      </p:pic>
      <p:pic>
        <p:nvPicPr>
          <p:cNvPr id="112" name="Shape 112"/>
          <p:cNvPicPr preferRelativeResize="0"/>
          <p:nvPr/>
        </p:nvPicPr>
        <p:blipFill>
          <a:blip r:embed="rId5">
            <a:alphaModFix/>
          </a:blip>
          <a:stretch>
            <a:fillRect/>
          </a:stretch>
        </p:blipFill>
        <p:spPr>
          <a:xfrm>
            <a:off x="5809300" y="3050662"/>
            <a:ext cx="1409700" cy="1381125"/>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x="0" y="0"/>
          <a:ext cx="0" cy="0"/>
          <a:chOff x="0" y="0"/>
          <a:chExt cx="0" cy="0"/>
        </a:xfrm>
      </p:grpSpPr>
      <p:sp>
        <p:nvSpPr>
          <p:cNvPr id="117" name="Shape 117"/>
          <p:cNvSpPr txBox="1"/>
          <p:nvPr>
            <p:ph type="title"/>
          </p:nvPr>
        </p:nvSpPr>
        <p:spPr>
          <a:xfrm>
            <a:off x="0" y="3"/>
            <a:ext cx="8229600" cy="857400"/>
          </a:xfrm>
          <a:prstGeom prst="rect">
            <a:avLst/>
          </a:prstGeom>
        </p:spPr>
        <p:txBody>
          <a:bodyPr anchorCtr="0" anchor="b" bIns="91425" lIns="91425" rIns="91425" tIns="91425">
            <a:noAutofit/>
          </a:bodyPr>
          <a:lstStyle/>
          <a:p>
            <a:pPr>
              <a:spcBef>
                <a:spcPts val="0"/>
              </a:spcBef>
              <a:buNone/>
            </a:pPr>
            <a:r>
              <a:rPr lang="en">
                <a:latin typeface="Times New Roman"/>
                <a:ea typeface="Times New Roman"/>
                <a:cs typeface="Times New Roman"/>
                <a:sym typeface="Times New Roman"/>
              </a:rPr>
              <a:t>Classification of the Equilibria</a:t>
            </a:r>
          </a:p>
        </p:txBody>
      </p:sp>
      <p:sp>
        <p:nvSpPr>
          <p:cNvPr id="118" name="Shape 118"/>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spcBef>
                <a:spcPts val="0"/>
              </a:spcBef>
              <a:buNone/>
            </a:pPr>
            <a:r>
              <a:rPr i="1" lang="en" sz="2400">
                <a:solidFill>
                  <a:srgbClr val="545454"/>
                </a:solidFill>
                <a:latin typeface="Times New Roman"/>
                <a:ea typeface="Times New Roman"/>
                <a:cs typeface="Times New Roman"/>
                <a:sym typeface="Times New Roman"/>
              </a:rPr>
              <a:t>λ1=α+βi, λ2=α+βi</a:t>
            </a:r>
          </a:p>
          <a:p>
            <a:pPr indent="-381000" lvl="0" marL="457200" rtl="0">
              <a:spcBef>
                <a:spcPts val="0"/>
              </a:spcBef>
              <a:buClr>
                <a:srgbClr val="545454"/>
              </a:buClr>
              <a:buSzPct val="100000"/>
              <a:buFont typeface="Arial"/>
              <a:buChar char="●"/>
            </a:pPr>
            <a:r>
              <a:rPr lang="en" sz="2400">
                <a:solidFill>
                  <a:srgbClr val="545454"/>
                </a:solidFill>
                <a:latin typeface="Times New Roman"/>
                <a:ea typeface="Times New Roman"/>
                <a:cs typeface="Times New Roman"/>
                <a:sym typeface="Times New Roman"/>
              </a:rPr>
              <a:t>Complex Conjugate Eigenvalues: </a:t>
            </a:r>
            <a:r>
              <a:rPr i="1" lang="en" sz="2400">
                <a:solidFill>
                  <a:srgbClr val="545454"/>
                </a:solidFill>
                <a:latin typeface="Times New Roman"/>
                <a:ea typeface="Times New Roman"/>
                <a:cs typeface="Times New Roman"/>
                <a:sym typeface="Times New Roman"/>
              </a:rPr>
              <a:t>α&lt;0</a:t>
            </a:r>
            <a:r>
              <a:rPr lang="en" sz="2400">
                <a:solidFill>
                  <a:srgbClr val="545454"/>
                </a:solidFill>
                <a:latin typeface="Times New Roman"/>
                <a:ea typeface="Times New Roman"/>
                <a:cs typeface="Times New Roman"/>
                <a:sym typeface="Times New Roman"/>
              </a:rPr>
              <a:t>   → Stable spiral</a:t>
            </a:r>
          </a:p>
          <a:p>
            <a:pPr indent="-381000" lvl="0" marL="457200" rtl="0">
              <a:spcBef>
                <a:spcPts val="0"/>
              </a:spcBef>
              <a:buClr>
                <a:srgbClr val="545454"/>
              </a:buClr>
              <a:buSzPct val="100000"/>
              <a:buFont typeface="Arial"/>
              <a:buChar char="●"/>
            </a:pPr>
            <a:r>
              <a:rPr lang="en" sz="2400">
                <a:solidFill>
                  <a:srgbClr val="545454"/>
                </a:solidFill>
                <a:latin typeface="Times New Roman"/>
                <a:ea typeface="Times New Roman"/>
                <a:cs typeface="Times New Roman"/>
                <a:sym typeface="Times New Roman"/>
              </a:rPr>
              <a:t>Complex Conjugate Eigenvalues: </a:t>
            </a:r>
            <a:r>
              <a:rPr i="1" lang="en" sz="2400">
                <a:solidFill>
                  <a:srgbClr val="545454"/>
                </a:solidFill>
                <a:latin typeface="Times New Roman"/>
                <a:ea typeface="Times New Roman"/>
                <a:cs typeface="Times New Roman"/>
                <a:sym typeface="Times New Roman"/>
              </a:rPr>
              <a:t>α&gt;0</a:t>
            </a:r>
            <a:r>
              <a:rPr lang="en" sz="2400">
                <a:solidFill>
                  <a:srgbClr val="545454"/>
                </a:solidFill>
                <a:latin typeface="Times New Roman"/>
                <a:ea typeface="Times New Roman"/>
                <a:cs typeface="Times New Roman"/>
                <a:sym typeface="Times New Roman"/>
              </a:rPr>
              <a:t>   → Unstable spiral</a:t>
            </a:r>
          </a:p>
          <a:p>
            <a:pPr indent="-381000" lvl="0" marL="457200" rtl="0">
              <a:spcBef>
                <a:spcPts val="0"/>
              </a:spcBef>
              <a:buClr>
                <a:schemeClr val="dk1"/>
              </a:buClr>
              <a:buSzPct val="100000"/>
              <a:buFont typeface="Arial"/>
              <a:buChar char="●"/>
            </a:pPr>
            <a:r>
              <a:rPr lang="en" sz="2400">
                <a:solidFill>
                  <a:schemeClr val="dk1"/>
                </a:solidFill>
                <a:latin typeface="Times New Roman"/>
                <a:ea typeface="Times New Roman"/>
                <a:cs typeface="Times New Roman"/>
                <a:sym typeface="Times New Roman"/>
              </a:rPr>
              <a:t>Complex Conjugate Eigenvalues: </a:t>
            </a:r>
            <a:r>
              <a:rPr i="1" lang="en" sz="2400">
                <a:solidFill>
                  <a:schemeClr val="dk1"/>
                </a:solidFill>
                <a:latin typeface="Times New Roman"/>
                <a:ea typeface="Times New Roman"/>
                <a:cs typeface="Times New Roman"/>
                <a:sym typeface="Times New Roman"/>
              </a:rPr>
              <a:t>α=0</a:t>
            </a:r>
            <a:r>
              <a:rPr lang="en" sz="2400">
                <a:solidFill>
                  <a:schemeClr val="dk1"/>
                </a:solidFill>
                <a:latin typeface="Times New Roman"/>
                <a:ea typeface="Times New Roman"/>
                <a:cs typeface="Times New Roman"/>
                <a:sym typeface="Times New Roman"/>
              </a:rPr>
              <a:t>   → Centres</a:t>
            </a:r>
          </a:p>
          <a:p>
            <a:pPr>
              <a:spcBef>
                <a:spcPts val="0"/>
              </a:spcBef>
              <a:buNone/>
            </a:pPr>
            <a:r>
              <a:t/>
            </a:r>
            <a:endParaRPr/>
          </a:p>
        </p:txBody>
      </p:sp>
      <p:pic>
        <p:nvPicPr>
          <p:cNvPr id="119" name="Shape 119"/>
          <p:cNvPicPr preferRelativeResize="0"/>
          <p:nvPr/>
        </p:nvPicPr>
        <p:blipFill>
          <a:blip r:embed="rId3">
            <a:alphaModFix/>
          </a:blip>
          <a:stretch>
            <a:fillRect/>
          </a:stretch>
        </p:blipFill>
        <p:spPr>
          <a:xfrm>
            <a:off x="782337" y="3032075"/>
            <a:ext cx="1609725" cy="1657350"/>
          </a:xfrm>
          <a:prstGeom prst="rect">
            <a:avLst/>
          </a:prstGeom>
          <a:noFill/>
          <a:ln>
            <a:noFill/>
          </a:ln>
        </p:spPr>
      </p:pic>
      <p:pic>
        <p:nvPicPr>
          <p:cNvPr id="120" name="Shape 120"/>
          <p:cNvPicPr preferRelativeResize="0"/>
          <p:nvPr/>
        </p:nvPicPr>
        <p:blipFill>
          <a:blip r:embed="rId4">
            <a:alphaModFix/>
          </a:blip>
          <a:stretch>
            <a:fillRect/>
          </a:stretch>
        </p:blipFill>
        <p:spPr>
          <a:xfrm>
            <a:off x="3211162" y="3046362"/>
            <a:ext cx="1571625" cy="1628775"/>
          </a:xfrm>
          <a:prstGeom prst="rect">
            <a:avLst/>
          </a:prstGeom>
          <a:noFill/>
          <a:ln>
            <a:noFill/>
          </a:ln>
        </p:spPr>
      </p:pic>
      <p:pic>
        <p:nvPicPr>
          <p:cNvPr id="121" name="Shape 121"/>
          <p:cNvPicPr preferRelativeResize="0"/>
          <p:nvPr/>
        </p:nvPicPr>
        <p:blipFill>
          <a:blip r:embed="rId5">
            <a:alphaModFix/>
          </a:blip>
          <a:stretch>
            <a:fillRect/>
          </a:stretch>
        </p:blipFill>
        <p:spPr>
          <a:xfrm>
            <a:off x="5808962" y="3051125"/>
            <a:ext cx="1476375" cy="1619250"/>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title"/>
          </p:nvPr>
        </p:nvSpPr>
        <p:spPr>
          <a:xfrm>
            <a:off x="0" y="3"/>
            <a:ext cx="8229600" cy="857400"/>
          </a:xfrm>
          <a:prstGeom prst="rect">
            <a:avLst/>
          </a:prstGeom>
        </p:spPr>
        <p:txBody>
          <a:bodyPr anchorCtr="0" anchor="b" bIns="91425" lIns="91425" rIns="91425" tIns="91425">
            <a:noAutofit/>
          </a:bodyPr>
          <a:lstStyle/>
          <a:p>
            <a:pPr>
              <a:spcBef>
                <a:spcPts val="0"/>
              </a:spcBef>
              <a:buNone/>
            </a:pPr>
            <a:r>
              <a:rPr lang="en">
                <a:latin typeface="Times New Roman"/>
                <a:ea typeface="Times New Roman"/>
                <a:cs typeface="Times New Roman"/>
                <a:sym typeface="Times New Roman"/>
              </a:rPr>
              <a:t>Limitations</a:t>
            </a:r>
          </a:p>
        </p:txBody>
      </p:sp>
      <p:sp>
        <p:nvSpPr>
          <p:cNvPr id="127" name="Shape 127"/>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rtl="0">
              <a:lnSpc>
                <a:spcPct val="115000"/>
              </a:lnSpc>
              <a:spcBef>
                <a:spcPts val="0"/>
              </a:spcBef>
              <a:buClr>
                <a:schemeClr val="dk2"/>
              </a:buClr>
              <a:buSzPct val="100000"/>
              <a:buFont typeface="Arial"/>
              <a:buChar char="●"/>
            </a:pPr>
            <a:r>
              <a:rPr lang="en">
                <a:latin typeface="Times New Roman"/>
                <a:ea typeface="Times New Roman"/>
                <a:cs typeface="Times New Roman"/>
                <a:sym typeface="Times New Roman"/>
              </a:rPr>
              <a:t>The equilibrium is a centre, which is structurally unstable</a:t>
            </a:r>
          </a:p>
          <a:p>
            <a:pPr indent="-419100" lvl="0" marL="457200" rtl="0">
              <a:lnSpc>
                <a:spcPct val="115000"/>
              </a:lnSpc>
              <a:spcBef>
                <a:spcPts val="0"/>
              </a:spcBef>
              <a:buClr>
                <a:srgbClr val="545454"/>
              </a:buClr>
              <a:buSzPct val="100000"/>
              <a:buFont typeface="Arial"/>
              <a:buChar char="●"/>
            </a:pPr>
            <a:r>
              <a:rPr lang="en">
                <a:solidFill>
                  <a:srgbClr val="545454"/>
                </a:solidFill>
                <a:latin typeface="Times New Roman"/>
                <a:ea typeface="Times New Roman"/>
                <a:cs typeface="Times New Roman"/>
                <a:sym typeface="Times New Roman"/>
              </a:rPr>
              <a:t>General upper limit</a:t>
            </a:r>
          </a:p>
          <a:p>
            <a:pPr indent="-419100" lvl="0" marL="457200" rtl="0">
              <a:lnSpc>
                <a:spcPct val="115000"/>
              </a:lnSpc>
              <a:spcBef>
                <a:spcPts val="0"/>
              </a:spcBef>
              <a:buClr>
                <a:srgbClr val="545454"/>
              </a:buClr>
              <a:buSzPct val="100000"/>
              <a:buFont typeface="Arial"/>
              <a:buChar char="●"/>
            </a:pPr>
            <a:r>
              <a:rPr lang="en">
                <a:solidFill>
                  <a:srgbClr val="545454"/>
                </a:solidFill>
                <a:latin typeface="Times New Roman"/>
                <a:ea typeface="Times New Roman"/>
                <a:cs typeface="Times New Roman"/>
                <a:sym typeface="Times New Roman"/>
              </a:rPr>
              <a:t>Improve: The Logistic Growth Law</a:t>
            </a:r>
          </a:p>
          <a:p>
            <a:pPr lvl="0">
              <a:spcBef>
                <a:spcPts val="0"/>
              </a:spcBef>
              <a:buNone/>
            </a:pPr>
            <a:r>
              <a:rPr b="1" lang="en" sz="3600">
                <a:solidFill>
                  <a:schemeClr val="lt1"/>
                </a:solidFill>
              </a:rPr>
              <a:t>Improve: The Logistic Growth Law</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txBox="1"/>
          <p:nvPr>
            <p:ph type="title"/>
          </p:nvPr>
        </p:nvSpPr>
        <p:spPr>
          <a:xfrm>
            <a:off x="0" y="60428"/>
            <a:ext cx="8229600" cy="857400"/>
          </a:xfrm>
          <a:prstGeom prst="rect">
            <a:avLst/>
          </a:prstGeom>
        </p:spPr>
        <p:txBody>
          <a:bodyPr anchorCtr="0" anchor="b" bIns="91425" lIns="91425" rIns="91425" tIns="91425">
            <a:noAutofit/>
          </a:bodyPr>
          <a:lstStyle/>
          <a:p>
            <a:pPr>
              <a:spcBef>
                <a:spcPts val="0"/>
              </a:spcBef>
              <a:buNone/>
            </a:pPr>
            <a:r>
              <a:rPr lang="en"/>
              <a:t>A</a:t>
            </a:r>
            <a:r>
              <a:rPr lang="en">
                <a:latin typeface="Times New Roman"/>
                <a:ea typeface="Times New Roman"/>
                <a:cs typeface="Times New Roman"/>
                <a:sym typeface="Times New Roman"/>
              </a:rPr>
              <a:t>ny questions? </a:t>
            </a:r>
          </a:p>
        </p:txBody>
      </p:sp>
      <p:sp>
        <p:nvSpPr>
          <p:cNvPr id="133" name="Shape 133"/>
          <p:cNvSpPr txBox="1"/>
          <p:nvPr>
            <p:ph idx="1" type="body"/>
          </p:nvPr>
        </p:nvSpPr>
        <p:spPr>
          <a:xfrm>
            <a:off x="457200" y="1200150"/>
            <a:ext cx="8229600" cy="3725699"/>
          </a:xfrm>
          <a:prstGeom prst="rect">
            <a:avLst/>
          </a:prstGeom>
        </p:spPr>
        <p:txBody>
          <a:bodyPr anchorCtr="0" anchor="t" bIns="91425" lIns="91425" rIns="91425" tIns="91425">
            <a:noAutofit/>
          </a:bodyPr>
          <a:lstStyle/>
          <a:p>
            <a:pPr>
              <a:spcBef>
                <a:spcPts val="0"/>
              </a:spcBef>
              <a:buNone/>
            </a:pPr>
            <a:r>
              <a:t/>
            </a:r>
            <a:endParaRPr/>
          </a:p>
        </p:txBody>
      </p:sp>
      <p:pic>
        <p:nvPicPr>
          <p:cNvPr id="134" name="Shape 134"/>
          <p:cNvPicPr preferRelativeResize="0"/>
          <p:nvPr/>
        </p:nvPicPr>
        <p:blipFill/>
        <p:spPr>
          <a:xfrm>
            <a:off x="167225" y="1291725"/>
            <a:ext cx="5342600" cy="372570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 name="Shape 45"/>
        <p:cNvGrpSpPr/>
        <p:nvPr/>
      </p:nvGrpSpPr>
      <p:grpSpPr>
        <a:xfrm>
          <a:off x="0" y="0"/>
          <a:ext cx="0" cy="0"/>
          <a:chOff x="0" y="0"/>
          <a:chExt cx="0" cy="0"/>
        </a:xfrm>
      </p:grpSpPr>
      <p:sp>
        <p:nvSpPr>
          <p:cNvPr id="46" name="Shape 46"/>
          <p:cNvSpPr txBox="1"/>
          <p:nvPr>
            <p:ph type="title"/>
          </p:nvPr>
        </p:nvSpPr>
        <p:spPr>
          <a:xfrm>
            <a:off x="0" y="3"/>
            <a:ext cx="8229600" cy="857400"/>
          </a:xfrm>
          <a:prstGeom prst="rect">
            <a:avLst/>
          </a:prstGeom>
        </p:spPr>
        <p:txBody>
          <a:bodyPr anchorCtr="0" anchor="b" bIns="91425" lIns="91425" rIns="91425" tIns="91425">
            <a:noAutofit/>
          </a:bodyPr>
          <a:lstStyle/>
          <a:p>
            <a:pPr>
              <a:spcBef>
                <a:spcPts val="0"/>
              </a:spcBef>
              <a:buNone/>
            </a:pPr>
            <a:r>
              <a:rPr lang="en">
                <a:latin typeface="Times New Roman"/>
                <a:ea typeface="Times New Roman"/>
                <a:cs typeface="Times New Roman"/>
                <a:sym typeface="Times New Roman"/>
              </a:rPr>
              <a:t>“How many are there?”</a:t>
            </a:r>
          </a:p>
        </p:txBody>
      </p:sp>
      <p:sp>
        <p:nvSpPr>
          <p:cNvPr id="47" name="Shape 47"/>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a:latin typeface="Times New Roman"/>
                <a:ea typeface="Times New Roman"/>
                <a:cs typeface="Times New Roman"/>
                <a:sym typeface="Times New Roman"/>
              </a:rPr>
              <a:t>Animal</a:t>
            </a:r>
          </a:p>
          <a:p>
            <a:pPr indent="-419100" lvl="0" marL="457200" rtl="0">
              <a:spcBef>
                <a:spcPts val="0"/>
              </a:spcBef>
              <a:buClr>
                <a:schemeClr val="dk2"/>
              </a:buClr>
              <a:buSzPct val="100000"/>
              <a:buFont typeface="Arial"/>
              <a:buChar char="●"/>
            </a:pPr>
            <a:r>
              <a:rPr lang="en">
                <a:latin typeface="Times New Roman"/>
                <a:ea typeface="Times New Roman"/>
                <a:cs typeface="Times New Roman"/>
                <a:sym typeface="Times New Roman"/>
              </a:rPr>
              <a:t>Capture</a:t>
            </a:r>
          </a:p>
          <a:p>
            <a:pPr indent="-419100" lvl="0" marL="457200" rtl="0">
              <a:spcBef>
                <a:spcPts val="0"/>
              </a:spcBef>
              <a:buClr>
                <a:schemeClr val="dk2"/>
              </a:buClr>
              <a:buSzPct val="100000"/>
              <a:buFont typeface="Arial"/>
              <a:buChar char="●"/>
            </a:pPr>
            <a:r>
              <a:rPr lang="en">
                <a:latin typeface="Times New Roman"/>
                <a:ea typeface="Times New Roman"/>
                <a:cs typeface="Times New Roman"/>
                <a:sym typeface="Times New Roman"/>
              </a:rPr>
              <a:t>Mark</a:t>
            </a:r>
          </a:p>
          <a:p>
            <a:pPr indent="-419100" lvl="0" marL="457200">
              <a:spcBef>
                <a:spcPts val="0"/>
              </a:spcBef>
              <a:buClr>
                <a:schemeClr val="dk2"/>
              </a:buClr>
              <a:buSzPct val="100000"/>
              <a:buFont typeface="Arial"/>
              <a:buChar char="●"/>
            </a:pPr>
            <a:r>
              <a:rPr lang="en">
                <a:latin typeface="Times New Roman"/>
                <a:ea typeface="Times New Roman"/>
                <a:cs typeface="Times New Roman"/>
                <a:sym typeface="Times New Roman"/>
              </a:rPr>
              <a:t>Recapture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 name="Shape 51"/>
        <p:cNvGrpSpPr/>
        <p:nvPr/>
      </p:nvGrpSpPr>
      <p:grpSpPr>
        <a:xfrm>
          <a:off x="0" y="0"/>
          <a:ext cx="0" cy="0"/>
          <a:chOff x="0" y="0"/>
          <a:chExt cx="0" cy="0"/>
        </a:xfrm>
      </p:grpSpPr>
      <p:sp>
        <p:nvSpPr>
          <p:cNvPr id="52" name="Shape 52"/>
          <p:cNvSpPr txBox="1"/>
          <p:nvPr>
            <p:ph type="title"/>
          </p:nvPr>
        </p:nvSpPr>
        <p:spPr>
          <a:xfrm>
            <a:off x="0" y="0"/>
            <a:ext cx="8229600" cy="858000"/>
          </a:xfrm>
          <a:prstGeom prst="rect">
            <a:avLst/>
          </a:prstGeom>
        </p:spPr>
        <p:txBody>
          <a:bodyPr anchorCtr="0" anchor="b" bIns="91425" lIns="91425" rIns="91425" tIns="91425">
            <a:noAutofit/>
          </a:bodyPr>
          <a:lstStyle/>
          <a:p>
            <a:pPr>
              <a:spcBef>
                <a:spcPts val="0"/>
              </a:spcBef>
              <a:buNone/>
            </a:pPr>
            <a:r>
              <a:rPr lang="en">
                <a:latin typeface="Times New Roman"/>
                <a:ea typeface="Times New Roman"/>
                <a:cs typeface="Times New Roman"/>
                <a:sym typeface="Times New Roman"/>
              </a:rPr>
              <a:t>Predator-Prey System</a:t>
            </a:r>
          </a:p>
        </p:txBody>
      </p:sp>
      <p:sp>
        <p:nvSpPr>
          <p:cNvPr id="53" name="Shape 53"/>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06400" lvl="0" marL="457200" rtl="0">
              <a:spcBef>
                <a:spcPts val="0"/>
              </a:spcBef>
              <a:buClr>
                <a:schemeClr val="dk2"/>
              </a:buClr>
              <a:buSzPct val="100000"/>
              <a:buFont typeface="Arial"/>
              <a:buChar char="●"/>
            </a:pPr>
            <a:r>
              <a:rPr i="1" lang="en" sz="2800">
                <a:latin typeface="Times New Roman"/>
                <a:ea typeface="Times New Roman"/>
                <a:cs typeface="Times New Roman"/>
                <a:sym typeface="Times New Roman"/>
              </a:rPr>
              <a:t>P(t)</a:t>
            </a:r>
            <a:r>
              <a:rPr lang="en" sz="2800">
                <a:latin typeface="Times New Roman"/>
                <a:ea typeface="Times New Roman"/>
                <a:cs typeface="Times New Roman"/>
                <a:sym typeface="Times New Roman"/>
              </a:rPr>
              <a:t>=The number of predators at time t</a:t>
            </a:r>
          </a:p>
          <a:p>
            <a:pPr indent="-406400" lvl="0" marL="457200" rtl="0">
              <a:spcBef>
                <a:spcPts val="0"/>
              </a:spcBef>
              <a:buClr>
                <a:schemeClr val="dk2"/>
              </a:buClr>
              <a:buSzPct val="100000"/>
              <a:buFont typeface="Arial"/>
              <a:buChar char="●"/>
            </a:pPr>
            <a:r>
              <a:rPr i="1" lang="en" sz="2800">
                <a:latin typeface="Times New Roman"/>
                <a:ea typeface="Times New Roman"/>
                <a:cs typeface="Times New Roman"/>
                <a:sym typeface="Times New Roman"/>
              </a:rPr>
              <a:t>N(t)</a:t>
            </a:r>
            <a:r>
              <a:rPr lang="en" sz="2800">
                <a:latin typeface="Times New Roman"/>
                <a:ea typeface="Times New Roman"/>
                <a:cs typeface="Times New Roman"/>
                <a:sym typeface="Times New Roman"/>
              </a:rPr>
              <a:t>=The number of its prey at time t</a:t>
            </a:r>
          </a:p>
          <a:p>
            <a:pPr indent="-406400" lvl="0" marL="457200" rtl="0">
              <a:spcBef>
                <a:spcPts val="0"/>
              </a:spcBef>
              <a:buClr>
                <a:schemeClr val="dk2"/>
              </a:buClr>
              <a:buSzPct val="100000"/>
              <a:buFont typeface="Arial"/>
              <a:buChar char="●"/>
            </a:pPr>
            <a:r>
              <a:rPr lang="en" sz="2800">
                <a:latin typeface="Times New Roman"/>
                <a:ea typeface="Times New Roman"/>
                <a:cs typeface="Times New Roman"/>
                <a:sym typeface="Times New Roman"/>
              </a:rPr>
              <a:t>The rate of change of the prey population</a:t>
            </a:r>
          </a:p>
          <a:p>
            <a:pPr rtl="0">
              <a:spcBef>
                <a:spcPts val="0"/>
              </a:spcBef>
              <a:buNone/>
            </a:pPr>
            <a:r>
              <a:rPr lang="en" sz="2800">
                <a:latin typeface="Times New Roman"/>
                <a:ea typeface="Times New Roman"/>
                <a:cs typeface="Times New Roman"/>
                <a:sym typeface="Times New Roman"/>
              </a:rPr>
              <a:t>   </a:t>
            </a:r>
            <a:r>
              <a:rPr b="1" lang="en" sz="2800">
                <a:latin typeface="Times New Roman"/>
                <a:ea typeface="Times New Roman"/>
                <a:cs typeface="Times New Roman"/>
                <a:sym typeface="Times New Roman"/>
              </a:rPr>
              <a:t> </a:t>
            </a:r>
            <a:r>
              <a:rPr b="1" i="1" lang="en" sz="2800">
                <a:solidFill>
                  <a:srgbClr val="000000"/>
                </a:solidFill>
                <a:latin typeface="Times New Roman"/>
                <a:ea typeface="Times New Roman"/>
                <a:cs typeface="Times New Roman"/>
                <a:sym typeface="Times New Roman"/>
              </a:rPr>
              <a:t>N’(t) = aN(t) - bN(t)P(t)</a:t>
            </a:r>
          </a:p>
          <a:p>
            <a:pPr lvl="0" rtl="0">
              <a:spcBef>
                <a:spcPts val="0"/>
              </a:spcBef>
              <a:buNone/>
            </a:pPr>
            <a:r>
              <a:t/>
            </a:r>
            <a:endParaRPr i="1" sz="2800">
              <a:latin typeface="Times New Roman"/>
              <a:ea typeface="Times New Roman"/>
              <a:cs typeface="Times New Roman"/>
              <a:sym typeface="Times New Roman"/>
            </a:endParaRPr>
          </a:p>
        </p:txBody>
      </p:sp>
      <p:pic>
        <p:nvPicPr>
          <p:cNvPr id="54" name="Shape 54"/>
          <p:cNvPicPr preferRelativeResize="0"/>
          <p:nvPr/>
        </p:nvPicPr>
        <p:blipFill>
          <a:blip r:embed="rId3">
            <a:alphaModFix/>
          </a:blip>
          <a:stretch>
            <a:fillRect/>
          </a:stretch>
        </p:blipFill>
        <p:spPr>
          <a:xfrm>
            <a:off x="7062500" y="2245467"/>
            <a:ext cx="1822750" cy="2806457"/>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title"/>
          </p:nvPr>
        </p:nvSpPr>
        <p:spPr>
          <a:xfrm>
            <a:off x="0" y="3"/>
            <a:ext cx="8229600" cy="857400"/>
          </a:xfrm>
          <a:prstGeom prst="rect">
            <a:avLst/>
          </a:prstGeom>
        </p:spPr>
        <p:txBody>
          <a:bodyPr anchorCtr="0" anchor="b" bIns="91425" lIns="91425" rIns="91425" tIns="91425">
            <a:noAutofit/>
          </a:bodyPr>
          <a:lstStyle/>
          <a:p>
            <a:pPr>
              <a:spcBef>
                <a:spcPts val="0"/>
              </a:spcBef>
              <a:buNone/>
            </a:pPr>
            <a:r>
              <a:rPr lang="en">
                <a:latin typeface="Times New Roman"/>
                <a:ea typeface="Times New Roman"/>
                <a:cs typeface="Times New Roman"/>
                <a:sym typeface="Times New Roman"/>
              </a:rPr>
              <a:t>Predator-Prey System</a:t>
            </a:r>
          </a:p>
        </p:txBody>
      </p:sp>
      <p:sp>
        <p:nvSpPr>
          <p:cNvPr id="60" name="Shape 60"/>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06400" lvl="0" marL="457200" rtl="0">
              <a:spcBef>
                <a:spcPts val="0"/>
              </a:spcBef>
              <a:buClr>
                <a:schemeClr val="dk2"/>
              </a:buClr>
              <a:buSzPct val="100000"/>
              <a:buFont typeface="Arial"/>
              <a:buChar char="●"/>
            </a:pPr>
            <a:r>
              <a:rPr lang="en" sz="2800">
                <a:latin typeface="Times New Roman"/>
                <a:ea typeface="Times New Roman"/>
                <a:cs typeface="Times New Roman"/>
                <a:sym typeface="Times New Roman"/>
              </a:rPr>
              <a:t>The rate of change of the predator population</a:t>
            </a:r>
          </a:p>
          <a:p>
            <a:pPr rtl="0">
              <a:spcBef>
                <a:spcPts val="0"/>
              </a:spcBef>
              <a:buNone/>
            </a:pPr>
            <a:r>
              <a:rPr lang="en" sz="2800">
                <a:latin typeface="Times New Roman"/>
                <a:ea typeface="Times New Roman"/>
                <a:cs typeface="Times New Roman"/>
                <a:sym typeface="Times New Roman"/>
              </a:rPr>
              <a:t>    </a:t>
            </a:r>
            <a:r>
              <a:rPr b="1" i="1" lang="en" sz="2800">
                <a:solidFill>
                  <a:srgbClr val="000000"/>
                </a:solidFill>
                <a:latin typeface="Times New Roman"/>
                <a:ea typeface="Times New Roman"/>
                <a:cs typeface="Times New Roman"/>
                <a:sym typeface="Times New Roman"/>
              </a:rPr>
              <a:t>P’(t) = -dP(t) + cN(t)P(t)</a:t>
            </a:r>
          </a:p>
          <a:p>
            <a:pPr lvl="0">
              <a:spcBef>
                <a:spcPts val="0"/>
              </a:spcBef>
              <a:buNone/>
            </a:pPr>
            <a:r>
              <a:t/>
            </a:r>
            <a:endParaRPr/>
          </a:p>
        </p:txBody>
      </p:sp>
      <p:pic>
        <p:nvPicPr>
          <p:cNvPr id="61" name="Shape 61"/>
          <p:cNvPicPr preferRelativeResize="0"/>
          <p:nvPr/>
        </p:nvPicPr>
        <p:blipFill>
          <a:blip r:embed="rId3">
            <a:alphaModFix/>
          </a:blip>
          <a:stretch>
            <a:fillRect/>
          </a:stretch>
        </p:blipFill>
        <p:spPr>
          <a:xfrm>
            <a:off x="889349" y="2522275"/>
            <a:ext cx="2941524" cy="219150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title"/>
          </p:nvPr>
        </p:nvSpPr>
        <p:spPr>
          <a:xfrm>
            <a:off x="0" y="3"/>
            <a:ext cx="8229600" cy="857400"/>
          </a:xfrm>
          <a:prstGeom prst="rect">
            <a:avLst/>
          </a:prstGeom>
        </p:spPr>
        <p:txBody>
          <a:bodyPr anchorCtr="0" anchor="b" bIns="91425" lIns="91425" rIns="91425" tIns="91425">
            <a:noAutofit/>
          </a:bodyPr>
          <a:lstStyle/>
          <a:p>
            <a:pPr>
              <a:spcBef>
                <a:spcPts val="0"/>
              </a:spcBef>
              <a:buNone/>
            </a:pPr>
            <a:r>
              <a:rPr lang="en">
                <a:latin typeface="Times New Roman"/>
                <a:ea typeface="Times New Roman"/>
                <a:cs typeface="Times New Roman"/>
                <a:sym typeface="Times New Roman"/>
              </a:rPr>
              <a:t>The Lotka-Volterra Model</a:t>
            </a:r>
          </a:p>
        </p:txBody>
      </p:sp>
      <p:sp>
        <p:nvSpPr>
          <p:cNvPr id="67" name="Shape 67"/>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rtl="0">
              <a:lnSpc>
                <a:spcPct val="150000"/>
              </a:lnSpc>
              <a:spcBef>
                <a:spcPts val="0"/>
              </a:spcBef>
              <a:buClr>
                <a:schemeClr val="dk2"/>
              </a:buClr>
              <a:buSzPct val="100000"/>
              <a:buFont typeface="Arial"/>
              <a:buChar char="●"/>
            </a:pPr>
            <a:r>
              <a:rPr lang="en">
                <a:latin typeface="Times New Roman"/>
                <a:ea typeface="Times New Roman"/>
                <a:cs typeface="Times New Roman"/>
                <a:sym typeface="Times New Roman"/>
              </a:rPr>
              <a:t>First-order</a:t>
            </a:r>
          </a:p>
          <a:p>
            <a:pPr indent="-419100" lvl="0" marL="457200" rtl="0">
              <a:lnSpc>
                <a:spcPct val="150000"/>
              </a:lnSpc>
              <a:spcBef>
                <a:spcPts val="0"/>
              </a:spcBef>
              <a:buClr>
                <a:schemeClr val="dk2"/>
              </a:buClr>
              <a:buSzPct val="100000"/>
              <a:buFont typeface="Arial"/>
              <a:buChar char="●"/>
            </a:pPr>
            <a:r>
              <a:rPr lang="en">
                <a:latin typeface="Times New Roman"/>
                <a:ea typeface="Times New Roman"/>
                <a:cs typeface="Times New Roman"/>
                <a:sym typeface="Times New Roman"/>
              </a:rPr>
              <a:t>Nonlinear</a:t>
            </a:r>
          </a:p>
          <a:p>
            <a:pPr indent="-419100" lvl="0" marL="457200" rtl="0">
              <a:lnSpc>
                <a:spcPct val="200000"/>
              </a:lnSpc>
              <a:spcBef>
                <a:spcPts val="0"/>
              </a:spcBef>
              <a:buClr>
                <a:schemeClr val="dk2"/>
              </a:buClr>
              <a:buSzPct val="100000"/>
              <a:buFont typeface="Arial"/>
              <a:buChar char="●"/>
            </a:pPr>
            <a:r>
              <a:rPr lang="en">
                <a:latin typeface="Times New Roman"/>
                <a:ea typeface="Times New Roman"/>
                <a:cs typeface="Times New Roman"/>
                <a:sym typeface="Times New Roman"/>
              </a:rPr>
              <a:t>Autonomous</a:t>
            </a:r>
          </a:p>
          <a:p>
            <a:pPr lvl="0">
              <a:lnSpc>
                <a:spcPct val="200000"/>
              </a:lnSpc>
              <a:spcBef>
                <a:spcPts val="0"/>
              </a:spcBef>
              <a:buNone/>
            </a:pPr>
            <a:r>
              <a:rPr lang="en" sz="2800">
                <a:solidFill>
                  <a:srgbClr val="000000"/>
                </a:solidFill>
                <a:latin typeface="Times New Roman"/>
                <a:ea typeface="Times New Roman"/>
                <a:cs typeface="Times New Roman"/>
                <a:sym typeface="Times New Roman"/>
              </a:rPr>
              <a:t>Equilibrium: </a:t>
            </a:r>
            <a:r>
              <a:rPr i="1" lang="en" sz="2800">
                <a:solidFill>
                  <a:srgbClr val="000000"/>
                </a:solidFill>
                <a:latin typeface="Times New Roman"/>
                <a:ea typeface="Times New Roman"/>
                <a:cs typeface="Times New Roman"/>
                <a:sym typeface="Times New Roman"/>
              </a:rPr>
              <a:t>P=a/b, N=d/c; P=N=0</a:t>
            </a:r>
          </a:p>
        </p:txBody>
      </p:sp>
      <p:pic>
        <p:nvPicPr>
          <p:cNvPr id="68" name="Shape 68"/>
          <p:cNvPicPr preferRelativeResize="0"/>
          <p:nvPr/>
        </p:nvPicPr>
        <p:blipFill>
          <a:blip r:embed="rId3">
            <a:alphaModFix/>
          </a:blip>
          <a:stretch>
            <a:fillRect/>
          </a:stretch>
        </p:blipFill>
        <p:spPr>
          <a:xfrm>
            <a:off x="4661737" y="1351350"/>
            <a:ext cx="3705225" cy="2105025"/>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sp>
        <p:nvSpPr>
          <p:cNvPr id="73" name="Shape 73"/>
          <p:cNvSpPr txBox="1"/>
          <p:nvPr>
            <p:ph type="title"/>
          </p:nvPr>
        </p:nvSpPr>
        <p:spPr>
          <a:xfrm>
            <a:off x="0" y="3"/>
            <a:ext cx="8229600" cy="857400"/>
          </a:xfrm>
          <a:prstGeom prst="rect">
            <a:avLst/>
          </a:prstGeom>
        </p:spPr>
        <p:txBody>
          <a:bodyPr anchorCtr="0" anchor="b" bIns="91425" lIns="91425" rIns="91425" tIns="91425">
            <a:noAutofit/>
          </a:bodyPr>
          <a:lstStyle/>
          <a:p>
            <a:pPr>
              <a:spcBef>
                <a:spcPts val="0"/>
              </a:spcBef>
              <a:buNone/>
            </a:pPr>
            <a:r>
              <a:rPr lang="en">
                <a:latin typeface="Times New Roman"/>
                <a:ea typeface="Times New Roman"/>
                <a:cs typeface="Times New Roman"/>
                <a:sym typeface="Times New Roman"/>
              </a:rPr>
              <a:t>Rescaling the System</a:t>
            </a:r>
          </a:p>
        </p:txBody>
      </p:sp>
      <p:sp>
        <p:nvSpPr>
          <p:cNvPr id="74" name="Shape 74"/>
          <p:cNvSpPr txBox="1"/>
          <p:nvPr>
            <p:ph idx="1" type="body"/>
          </p:nvPr>
        </p:nvSpPr>
        <p:spPr>
          <a:xfrm>
            <a:off x="457200" y="1200150"/>
            <a:ext cx="8229600" cy="3725699"/>
          </a:xfrm>
          <a:prstGeom prst="rect">
            <a:avLst/>
          </a:prstGeom>
          <a:solidFill>
            <a:schemeClr val="lt1"/>
          </a:solidFill>
        </p:spPr>
        <p:txBody>
          <a:bodyPr anchorCtr="0" anchor="t" bIns="91425" lIns="91425" rIns="91425" tIns="91425">
            <a:noAutofit/>
          </a:bodyPr>
          <a:lstStyle/>
          <a:p>
            <a:pPr indent="-381000" lvl="0" marL="457200" rtl="0">
              <a:spcBef>
                <a:spcPts val="0"/>
              </a:spcBef>
              <a:buClr>
                <a:srgbClr val="545454"/>
              </a:buClr>
              <a:buSzPct val="100000"/>
              <a:buFont typeface="Arial"/>
              <a:buChar char="●"/>
            </a:pPr>
            <a:r>
              <a:rPr i="1" lang="en" sz="2400">
                <a:solidFill>
                  <a:srgbClr val="545454"/>
                </a:solidFill>
                <a:latin typeface="Times New Roman"/>
                <a:ea typeface="Times New Roman"/>
                <a:cs typeface="Times New Roman"/>
                <a:sym typeface="Times New Roman"/>
              </a:rPr>
              <a:t>τ=at</a:t>
            </a:r>
          </a:p>
          <a:p>
            <a:pPr indent="-381000" lvl="0" marL="457200" rtl="0">
              <a:spcBef>
                <a:spcPts val="0"/>
              </a:spcBef>
              <a:buClr>
                <a:srgbClr val="545454"/>
              </a:buClr>
              <a:buSzPct val="100000"/>
              <a:buFont typeface="Arial"/>
              <a:buChar char="●"/>
            </a:pPr>
            <a:r>
              <a:rPr i="1" lang="en" sz="2400">
                <a:solidFill>
                  <a:srgbClr val="545454"/>
                </a:solidFill>
                <a:latin typeface="Times New Roman"/>
                <a:ea typeface="Times New Roman"/>
                <a:cs typeface="Times New Roman"/>
                <a:sym typeface="Times New Roman"/>
              </a:rPr>
              <a:t>u(τ)=(c/d)N(t) </a:t>
            </a:r>
          </a:p>
          <a:p>
            <a:pPr indent="-381000" lvl="0" marL="457200" rtl="0">
              <a:spcBef>
                <a:spcPts val="0"/>
              </a:spcBef>
              <a:buClr>
                <a:srgbClr val="545454"/>
              </a:buClr>
              <a:buSzPct val="100000"/>
              <a:buFont typeface="Arial"/>
              <a:buChar char="●"/>
            </a:pPr>
            <a:r>
              <a:rPr i="1" lang="en" sz="2400">
                <a:solidFill>
                  <a:srgbClr val="545454"/>
                </a:solidFill>
                <a:latin typeface="Times New Roman"/>
                <a:ea typeface="Times New Roman"/>
                <a:cs typeface="Times New Roman"/>
                <a:sym typeface="Times New Roman"/>
              </a:rPr>
              <a:t>v(τ)=(b/a)P(t)</a:t>
            </a:r>
          </a:p>
          <a:p>
            <a:pPr indent="-381000" lvl="0" marL="457200" rtl="0">
              <a:spcBef>
                <a:spcPts val="0"/>
              </a:spcBef>
              <a:buClr>
                <a:srgbClr val="545454"/>
              </a:buClr>
              <a:buSzPct val="100000"/>
              <a:buFont typeface="Arial"/>
              <a:buChar char="●"/>
            </a:pPr>
            <a:r>
              <a:rPr i="1" lang="en" sz="2400">
                <a:solidFill>
                  <a:srgbClr val="545454"/>
                </a:solidFill>
                <a:latin typeface="Times New Roman"/>
                <a:ea typeface="Times New Roman"/>
                <a:cs typeface="Times New Roman"/>
                <a:sym typeface="Times New Roman"/>
              </a:rPr>
              <a:t>α=d/a </a:t>
            </a:r>
          </a:p>
          <a:p>
            <a:pPr indent="-381000" lvl="0" marL="457200" rtl="0">
              <a:spcBef>
                <a:spcPts val="0"/>
              </a:spcBef>
              <a:buClr>
                <a:srgbClr val="545454"/>
              </a:buClr>
              <a:buSzPct val="100000"/>
              <a:buFont typeface="Arial"/>
              <a:buChar char="●"/>
            </a:pPr>
            <a:r>
              <a:rPr i="1" lang="en" sz="2400">
                <a:solidFill>
                  <a:srgbClr val="545454"/>
                </a:solidFill>
                <a:latin typeface="Times New Roman"/>
                <a:ea typeface="Times New Roman"/>
                <a:cs typeface="Times New Roman"/>
                <a:sym typeface="Times New Roman"/>
              </a:rPr>
              <a:t>Equilibrium: u=v=1</a:t>
            </a:r>
          </a:p>
          <a:p>
            <a:pPr>
              <a:spcBef>
                <a:spcPts val="0"/>
              </a:spcBef>
              <a:buNone/>
            </a:pPr>
            <a:r>
              <a:t/>
            </a:r>
            <a:endParaRPr i="1" sz="2400">
              <a:solidFill>
                <a:srgbClr val="545454"/>
              </a:solidFill>
              <a:latin typeface="Times New Roman"/>
              <a:ea typeface="Times New Roman"/>
              <a:cs typeface="Times New Roman"/>
              <a:sym typeface="Times New Roman"/>
            </a:endParaRPr>
          </a:p>
        </p:txBody>
      </p:sp>
      <p:pic>
        <p:nvPicPr>
          <p:cNvPr id="75" name="Shape 75"/>
          <p:cNvPicPr preferRelativeResize="0"/>
          <p:nvPr/>
        </p:nvPicPr>
        <p:blipFill>
          <a:blip r:embed="rId3">
            <a:alphaModFix/>
          </a:blip>
          <a:stretch>
            <a:fillRect/>
          </a:stretch>
        </p:blipFill>
        <p:spPr>
          <a:xfrm>
            <a:off x="647700" y="3337825"/>
            <a:ext cx="3155900" cy="1588024"/>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title"/>
          </p:nvPr>
        </p:nvSpPr>
        <p:spPr>
          <a:xfrm>
            <a:off x="-12" y="231728"/>
            <a:ext cx="8229600" cy="857400"/>
          </a:xfrm>
          <a:prstGeom prst="rect">
            <a:avLst/>
          </a:prstGeom>
        </p:spPr>
        <p:txBody>
          <a:bodyPr anchorCtr="0" anchor="b" bIns="91425" lIns="91425" rIns="91425" tIns="91425">
            <a:noAutofit/>
          </a:bodyPr>
          <a:lstStyle/>
          <a:p>
            <a:pPr rtl="0">
              <a:spcBef>
                <a:spcPts val="0"/>
              </a:spcBef>
              <a:buNone/>
            </a:pPr>
            <a:r>
              <a:rPr lang="en" sz="3000">
                <a:latin typeface="Times New Roman"/>
                <a:ea typeface="Times New Roman"/>
                <a:cs typeface="Times New Roman"/>
                <a:sym typeface="Times New Roman"/>
              </a:rPr>
              <a:t>Behavior around the equilibrium:</a:t>
            </a:r>
          </a:p>
          <a:p>
            <a:pPr>
              <a:spcBef>
                <a:spcPts val="0"/>
              </a:spcBef>
              <a:buNone/>
            </a:pPr>
            <a:r>
              <a:rPr lang="en" sz="3000">
                <a:latin typeface="Times New Roman"/>
                <a:ea typeface="Times New Roman"/>
                <a:cs typeface="Times New Roman"/>
                <a:sym typeface="Times New Roman"/>
              </a:rPr>
              <a:t>Linearization</a:t>
            </a:r>
          </a:p>
        </p:txBody>
      </p:sp>
      <p:sp>
        <p:nvSpPr>
          <p:cNvPr id="81" name="Shape 81"/>
          <p:cNvSpPr txBox="1"/>
          <p:nvPr>
            <p:ph idx="1" type="body"/>
          </p:nvPr>
        </p:nvSpPr>
        <p:spPr>
          <a:xfrm>
            <a:off x="167225" y="1291725"/>
            <a:ext cx="8313599" cy="1809300"/>
          </a:xfrm>
          <a:prstGeom prst="rect">
            <a:avLst/>
          </a:prstGeom>
        </p:spPr>
        <p:txBody>
          <a:bodyPr anchorCtr="0" anchor="t" bIns="91425" lIns="91425" rIns="91425" tIns="91425">
            <a:noAutofit/>
          </a:bodyPr>
          <a:lstStyle/>
          <a:p>
            <a:pPr rtl="0">
              <a:spcBef>
                <a:spcPts val="0"/>
              </a:spcBef>
              <a:buNone/>
            </a:pPr>
            <a:r>
              <a:rPr lang="en">
                <a:latin typeface="Times New Roman"/>
                <a:ea typeface="Times New Roman"/>
                <a:cs typeface="Times New Roman"/>
                <a:sym typeface="Times New Roman"/>
              </a:rPr>
              <a:t>Linearized System</a:t>
            </a:r>
          </a:p>
          <a:p>
            <a:pPr rtl="0">
              <a:spcBef>
                <a:spcPts val="0"/>
              </a:spcBef>
              <a:buNone/>
            </a:pPr>
            <a:r>
              <a:t/>
            </a:r>
            <a:endParaRPr/>
          </a:p>
          <a:p>
            <a:pPr rtl="0">
              <a:spcBef>
                <a:spcPts val="0"/>
              </a:spcBef>
              <a:buNone/>
            </a:pPr>
            <a:r>
              <a:t/>
            </a:r>
            <a:endParaRPr/>
          </a:p>
          <a:p>
            <a:pPr>
              <a:spcBef>
                <a:spcPts val="0"/>
              </a:spcBef>
              <a:buNone/>
            </a:pPr>
            <a:r>
              <a:t/>
            </a:r>
            <a:endParaRPr/>
          </a:p>
        </p:txBody>
      </p:sp>
      <p:pic>
        <p:nvPicPr>
          <p:cNvPr id="82" name="Shape 82"/>
          <p:cNvPicPr preferRelativeResize="0"/>
          <p:nvPr/>
        </p:nvPicPr>
        <p:blipFill>
          <a:blip r:embed="rId3">
            <a:alphaModFix/>
          </a:blip>
          <a:stretch>
            <a:fillRect/>
          </a:stretch>
        </p:blipFill>
        <p:spPr>
          <a:xfrm>
            <a:off x="309550" y="2100250"/>
            <a:ext cx="7610475" cy="942975"/>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x="0" y="0"/>
          <a:ext cx="0" cy="0"/>
          <a:chOff x="0" y="0"/>
          <a:chExt cx="0" cy="0"/>
        </a:xfrm>
      </p:grpSpPr>
      <p:sp>
        <p:nvSpPr>
          <p:cNvPr id="87" name="Shape 87"/>
          <p:cNvSpPr txBox="1"/>
          <p:nvPr>
            <p:ph type="title"/>
          </p:nvPr>
        </p:nvSpPr>
        <p:spPr>
          <a:xfrm>
            <a:off x="0" y="205978"/>
            <a:ext cx="8229600" cy="857400"/>
          </a:xfrm>
          <a:prstGeom prst="rect">
            <a:avLst/>
          </a:prstGeom>
        </p:spPr>
        <p:txBody>
          <a:bodyPr anchorCtr="0" anchor="b" bIns="91425" lIns="91425" rIns="91425" tIns="91425">
            <a:noAutofit/>
          </a:bodyPr>
          <a:lstStyle/>
          <a:p>
            <a:pPr rtl="0">
              <a:spcBef>
                <a:spcPts val="0"/>
              </a:spcBef>
              <a:buNone/>
            </a:pPr>
            <a:r>
              <a:rPr lang="en" sz="3000">
                <a:latin typeface="Times New Roman"/>
                <a:ea typeface="Times New Roman"/>
                <a:cs typeface="Times New Roman"/>
                <a:sym typeface="Times New Roman"/>
              </a:rPr>
              <a:t>Behavior around the equilibrium:</a:t>
            </a:r>
          </a:p>
          <a:p>
            <a:pPr>
              <a:spcBef>
                <a:spcPts val="0"/>
              </a:spcBef>
              <a:buNone/>
            </a:pPr>
            <a:r>
              <a:rPr lang="en" sz="3000">
                <a:latin typeface="Times New Roman"/>
                <a:ea typeface="Times New Roman"/>
                <a:cs typeface="Times New Roman"/>
                <a:sym typeface="Times New Roman"/>
              </a:rPr>
              <a:t>Linearization</a:t>
            </a:r>
          </a:p>
        </p:txBody>
      </p:sp>
      <p:sp>
        <p:nvSpPr>
          <p:cNvPr id="88" name="Shape 88"/>
          <p:cNvSpPr txBox="1"/>
          <p:nvPr>
            <p:ph idx="1" type="body"/>
          </p:nvPr>
        </p:nvSpPr>
        <p:spPr>
          <a:xfrm>
            <a:off x="365625" y="1124375"/>
            <a:ext cx="8229600" cy="3725699"/>
          </a:xfrm>
          <a:prstGeom prst="rect">
            <a:avLst/>
          </a:prstGeom>
        </p:spPr>
        <p:txBody>
          <a:bodyPr anchorCtr="0" anchor="t" bIns="91425" lIns="91425" rIns="91425" tIns="91425">
            <a:noAutofit/>
          </a:bodyPr>
          <a:lstStyle/>
          <a:p>
            <a:pPr rtl="0">
              <a:spcBef>
                <a:spcPts val="0"/>
              </a:spcBef>
              <a:buNone/>
            </a:pPr>
            <a:r>
              <a:rPr lang="en" sz="2400">
                <a:latin typeface="Times New Roman"/>
                <a:ea typeface="Times New Roman"/>
                <a:cs typeface="Times New Roman"/>
                <a:sym typeface="Times New Roman"/>
              </a:rPr>
              <a:t>Linearized Lotka-Volterra Model at (1,1)</a:t>
            </a:r>
          </a:p>
          <a:p>
            <a:pPr rtl="0">
              <a:spcBef>
                <a:spcPts val="0"/>
              </a:spcBef>
              <a:buNone/>
            </a:pPr>
            <a:r>
              <a:rPr lang="en" sz="2400">
                <a:latin typeface="Times New Roman"/>
                <a:ea typeface="Times New Roman"/>
                <a:cs typeface="Times New Roman"/>
                <a:sym typeface="Times New Roman"/>
              </a:rPr>
              <a:t>Set U=u-1, V=v-1</a:t>
            </a:r>
          </a:p>
          <a:p>
            <a:pPr rtl="0">
              <a:spcBef>
                <a:spcPts val="0"/>
              </a:spcBef>
              <a:buNone/>
            </a:pPr>
            <a:r>
              <a:t/>
            </a:r>
            <a:endParaRPr/>
          </a:p>
          <a:p>
            <a:pPr rtl="0">
              <a:spcBef>
                <a:spcPts val="0"/>
              </a:spcBef>
              <a:buNone/>
            </a:pPr>
            <a:r>
              <a:t/>
            </a:r>
            <a:endParaRPr/>
          </a:p>
          <a:p>
            <a:pPr>
              <a:spcBef>
                <a:spcPts val="0"/>
              </a:spcBef>
              <a:buNone/>
            </a:pPr>
            <a:r>
              <a:t/>
            </a:r>
            <a:endParaRPr/>
          </a:p>
        </p:txBody>
      </p:sp>
      <p:pic>
        <p:nvPicPr>
          <p:cNvPr id="89" name="Shape 89"/>
          <p:cNvPicPr preferRelativeResize="0"/>
          <p:nvPr/>
        </p:nvPicPr>
        <p:blipFill>
          <a:blip r:embed="rId3">
            <a:alphaModFix/>
          </a:blip>
          <a:stretch>
            <a:fillRect/>
          </a:stretch>
        </p:blipFill>
        <p:spPr>
          <a:xfrm>
            <a:off x="438322" y="2155972"/>
            <a:ext cx="5541960" cy="1025699"/>
          </a:xfrm>
          <a:prstGeom prst="rect">
            <a:avLst/>
          </a:prstGeom>
          <a:noFill/>
          <a:ln>
            <a:noFill/>
          </a:ln>
        </p:spPr>
      </p:pic>
      <p:pic>
        <p:nvPicPr>
          <p:cNvPr id="90" name="Shape 90"/>
          <p:cNvPicPr preferRelativeResize="0"/>
          <p:nvPr/>
        </p:nvPicPr>
        <p:blipFill>
          <a:blip r:embed="rId4">
            <a:alphaModFix/>
          </a:blip>
          <a:stretch>
            <a:fillRect/>
          </a:stretch>
        </p:blipFill>
        <p:spPr>
          <a:xfrm>
            <a:off x="528825" y="3747524"/>
            <a:ext cx="4190599" cy="1239350"/>
          </a:xfrm>
          <a:prstGeom prst="rect">
            <a:avLst/>
          </a:prstGeom>
          <a:noFill/>
          <a:ln>
            <a:noFill/>
          </a:ln>
        </p:spPr>
      </p:pic>
      <p:sp>
        <p:nvSpPr>
          <p:cNvPr id="91" name="Shape 91"/>
          <p:cNvSpPr txBox="1"/>
          <p:nvPr/>
        </p:nvSpPr>
        <p:spPr>
          <a:xfrm>
            <a:off x="438325" y="3181675"/>
            <a:ext cx="8791199" cy="1025699"/>
          </a:xfrm>
          <a:prstGeom prst="rect">
            <a:avLst/>
          </a:prstGeom>
          <a:noFill/>
          <a:ln>
            <a:noFill/>
          </a:ln>
        </p:spPr>
        <p:txBody>
          <a:bodyPr anchorCtr="0" anchor="t" bIns="91425" lIns="91425" rIns="91425" tIns="91425">
            <a:noAutofit/>
          </a:bodyPr>
          <a:lstStyle/>
          <a:p>
            <a:pPr>
              <a:spcBef>
                <a:spcPts val="0"/>
              </a:spcBef>
              <a:buNone/>
            </a:pPr>
            <a:r>
              <a:rPr lang="en" sz="2400">
                <a:solidFill>
                  <a:srgbClr val="545454"/>
                </a:solidFill>
                <a:latin typeface="Times New Roman"/>
                <a:ea typeface="Times New Roman"/>
                <a:cs typeface="Times New Roman"/>
                <a:sym typeface="Times New Roman"/>
              </a:rPr>
              <a:t>Final result</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type="title"/>
          </p:nvPr>
        </p:nvSpPr>
        <p:spPr>
          <a:xfrm>
            <a:off x="0" y="342753"/>
            <a:ext cx="8229600" cy="857400"/>
          </a:xfrm>
          <a:prstGeom prst="rect">
            <a:avLst/>
          </a:prstGeom>
        </p:spPr>
        <p:txBody>
          <a:bodyPr anchorCtr="0" anchor="b" bIns="91425" lIns="91425" rIns="91425" tIns="91425">
            <a:noAutofit/>
          </a:bodyPr>
          <a:lstStyle/>
          <a:p>
            <a:pPr rtl="0">
              <a:spcBef>
                <a:spcPts val="0"/>
              </a:spcBef>
              <a:buNone/>
            </a:pPr>
            <a:r>
              <a:t/>
            </a:r>
            <a:endParaRPr/>
          </a:p>
          <a:p>
            <a:pPr rtl="0">
              <a:spcBef>
                <a:spcPts val="0"/>
              </a:spcBef>
              <a:buNone/>
            </a:pPr>
            <a:r>
              <a:t/>
            </a:r>
            <a:endParaRPr/>
          </a:p>
          <a:p>
            <a:pPr rtl="0">
              <a:spcBef>
                <a:spcPts val="0"/>
              </a:spcBef>
              <a:buNone/>
            </a:pPr>
            <a:r>
              <a:rPr lang="en">
                <a:latin typeface="Times New Roman"/>
                <a:ea typeface="Times New Roman"/>
                <a:cs typeface="Times New Roman"/>
                <a:sym typeface="Times New Roman"/>
              </a:rPr>
              <a:t>Solving Linear system</a:t>
            </a:r>
          </a:p>
          <a:p>
            <a:pPr>
              <a:spcBef>
                <a:spcPts val="0"/>
              </a:spcBef>
              <a:buNone/>
            </a:pPr>
            <a:r>
              <a:t/>
            </a:r>
            <a:endParaRPr sz="2400"/>
          </a:p>
        </p:txBody>
      </p:sp>
      <p:sp>
        <p:nvSpPr>
          <p:cNvPr id="97" name="Shape 97"/>
          <p:cNvSpPr txBox="1"/>
          <p:nvPr>
            <p:ph idx="1" type="body"/>
          </p:nvPr>
        </p:nvSpPr>
        <p:spPr>
          <a:xfrm>
            <a:off x="413175" y="1200150"/>
            <a:ext cx="8229600" cy="3725699"/>
          </a:xfrm>
          <a:prstGeom prst="rect">
            <a:avLst/>
          </a:prstGeom>
        </p:spPr>
        <p:txBody>
          <a:bodyPr anchorCtr="0" anchor="t" bIns="91425" lIns="91425" rIns="91425" tIns="91425">
            <a:noAutofit/>
          </a:bodyPr>
          <a:lstStyle/>
          <a:p>
            <a:pPr indent="-381000" lvl="0" marL="457200" rtl="0">
              <a:spcBef>
                <a:spcPts val="0"/>
              </a:spcBef>
              <a:buClr>
                <a:schemeClr val="dk2"/>
              </a:buClr>
              <a:buSzPct val="100000"/>
              <a:buFont typeface="Arial"/>
              <a:buChar char="●"/>
            </a:pPr>
            <a:r>
              <a:rPr lang="en" sz="2400">
                <a:latin typeface="Times New Roman"/>
                <a:ea typeface="Times New Roman"/>
                <a:cs typeface="Times New Roman"/>
                <a:sym typeface="Times New Roman"/>
              </a:rPr>
              <a:t>Eigenvalues</a:t>
            </a:r>
          </a:p>
          <a:p>
            <a:pPr lvl="0" rtl="0">
              <a:spcBef>
                <a:spcPts val="0"/>
              </a:spcBef>
              <a:buNone/>
            </a:pPr>
            <a:r>
              <a:rPr i="1" lang="en" sz="2400">
                <a:latin typeface="Times New Roman"/>
                <a:ea typeface="Times New Roman"/>
                <a:cs typeface="Times New Roman"/>
                <a:sym typeface="Times New Roman"/>
              </a:rPr>
              <a:t>      |A-</a:t>
            </a:r>
            <a:r>
              <a:rPr i="1" lang="en" sz="2400">
                <a:solidFill>
                  <a:srgbClr val="545454"/>
                </a:solidFill>
                <a:latin typeface="Times New Roman"/>
                <a:ea typeface="Times New Roman"/>
                <a:cs typeface="Times New Roman"/>
                <a:sym typeface="Times New Roman"/>
              </a:rPr>
              <a:t>λI</a:t>
            </a:r>
            <a:r>
              <a:rPr i="1" lang="en" sz="2400">
                <a:latin typeface="Times New Roman"/>
                <a:ea typeface="Times New Roman"/>
                <a:cs typeface="Times New Roman"/>
                <a:sym typeface="Times New Roman"/>
              </a:rPr>
              <a:t>|=0</a:t>
            </a:r>
          </a:p>
          <a:p>
            <a:pPr rtl="0">
              <a:spcBef>
                <a:spcPts val="0"/>
              </a:spcBef>
              <a:buNone/>
            </a:pPr>
            <a:r>
              <a:rPr lang="en" sz="2400">
                <a:latin typeface="Times New Roman"/>
                <a:ea typeface="Times New Roman"/>
                <a:cs typeface="Times New Roman"/>
                <a:sym typeface="Times New Roman"/>
              </a:rPr>
              <a:t>      </a:t>
            </a:r>
            <a:r>
              <a:rPr lang="en" sz="2400">
                <a:solidFill>
                  <a:srgbClr val="545454"/>
                </a:solidFill>
                <a:latin typeface="Times New Roman"/>
                <a:ea typeface="Times New Roman"/>
                <a:cs typeface="Times New Roman"/>
                <a:sym typeface="Times New Roman"/>
              </a:rPr>
              <a:t>solving the quadratic equation for </a:t>
            </a:r>
            <a:r>
              <a:rPr i="1" lang="en" sz="2400">
                <a:solidFill>
                  <a:srgbClr val="545454"/>
                </a:solidFill>
                <a:latin typeface="Times New Roman"/>
                <a:ea typeface="Times New Roman"/>
                <a:cs typeface="Times New Roman"/>
                <a:sym typeface="Times New Roman"/>
              </a:rPr>
              <a:t>λ</a:t>
            </a:r>
          </a:p>
          <a:p>
            <a:pPr rtl="0">
              <a:spcBef>
                <a:spcPts val="0"/>
              </a:spcBef>
              <a:buNone/>
            </a:pPr>
            <a:r>
              <a:t/>
            </a:r>
            <a:endParaRPr i="1" sz="2400">
              <a:solidFill>
                <a:srgbClr val="545454"/>
              </a:solidFill>
              <a:latin typeface="Times New Roman"/>
              <a:ea typeface="Times New Roman"/>
              <a:cs typeface="Times New Roman"/>
              <a:sym typeface="Times New Roman"/>
            </a:endParaRPr>
          </a:p>
          <a:p>
            <a:pPr indent="-381000" lvl="0" marL="457200" rtl="0">
              <a:spcBef>
                <a:spcPts val="0"/>
              </a:spcBef>
              <a:buClr>
                <a:srgbClr val="545454"/>
              </a:buClr>
              <a:buSzPct val="100000"/>
              <a:buFont typeface="Arial"/>
              <a:buChar char="●"/>
            </a:pPr>
            <a:r>
              <a:rPr lang="en" sz="2400">
                <a:solidFill>
                  <a:srgbClr val="545454"/>
                </a:solidFill>
                <a:latin typeface="Times New Roman"/>
                <a:ea typeface="Times New Roman"/>
                <a:cs typeface="Times New Roman"/>
                <a:sym typeface="Times New Roman"/>
              </a:rPr>
              <a:t>Eigenvectors</a:t>
            </a:r>
          </a:p>
          <a:p>
            <a:pPr lvl="0" rtl="0">
              <a:spcBef>
                <a:spcPts val="0"/>
              </a:spcBef>
              <a:buNone/>
            </a:pPr>
            <a:r>
              <a:rPr i="1" lang="en" sz="2400">
                <a:solidFill>
                  <a:srgbClr val="545454"/>
                </a:solidFill>
                <a:latin typeface="Times New Roman"/>
                <a:ea typeface="Times New Roman"/>
                <a:cs typeface="Times New Roman"/>
                <a:sym typeface="Times New Roman"/>
              </a:rPr>
              <a:t>      (A-λI)v=0</a:t>
            </a:r>
          </a:p>
          <a:p>
            <a:pPr lvl="0" rtl="0">
              <a:spcBef>
                <a:spcPts val="0"/>
              </a:spcBef>
              <a:buNone/>
            </a:pPr>
            <a:r>
              <a:rPr lang="en" sz="2400">
                <a:solidFill>
                  <a:srgbClr val="545454"/>
                </a:solidFill>
                <a:latin typeface="Times New Roman"/>
                <a:ea typeface="Times New Roman"/>
                <a:cs typeface="Times New Roman"/>
                <a:sym typeface="Times New Roman"/>
              </a:rPr>
              <a:t>      Solving for the associated eigenvectors</a:t>
            </a:r>
          </a:p>
          <a:p>
            <a:pPr lvl="0">
              <a:spcBef>
                <a:spcPts val="0"/>
              </a:spcBef>
              <a:buNone/>
            </a:pPr>
            <a:r>
              <a:t/>
            </a:r>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khaki">
  <a:themeElements>
    <a:clrScheme name="Custom 349">
      <a:dk1>
        <a:srgbClr val="262626"/>
      </a:dk1>
      <a:lt1>
        <a:srgbClr val="E6D6BD"/>
      </a:lt1>
      <a:dk2>
        <a:srgbClr val="535353"/>
      </a:dk2>
      <a:lt2>
        <a:srgbClr val="B4AD9E"/>
      </a:lt2>
      <a:accent1>
        <a:srgbClr val="ADB48E"/>
      </a:accent1>
      <a:accent2>
        <a:srgbClr val="867961"/>
      </a:accent2>
      <a:accent3>
        <a:srgbClr val="CBB680"/>
      </a:accent3>
      <a:accent4>
        <a:srgbClr val="78A3C0"/>
      </a:accent4>
      <a:accent5>
        <a:srgbClr val="C0AE91"/>
      </a:accent5>
      <a:accent6>
        <a:srgbClr val="668874"/>
      </a:accent6>
      <a:hlink>
        <a:srgbClr val="4B94B3"/>
      </a:hlink>
      <a:folHlink>
        <a:srgbClr val="41414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